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6" r:id="rId2"/>
    <p:sldId id="280" r:id="rId3"/>
    <p:sldId id="281" r:id="rId4"/>
    <p:sldId id="290" r:id="rId5"/>
    <p:sldId id="283" r:id="rId6"/>
    <p:sldId id="284" r:id="rId7"/>
    <p:sldId id="301" r:id="rId8"/>
    <p:sldId id="285" r:id="rId9"/>
    <p:sldId id="298" r:id="rId10"/>
    <p:sldId id="295" r:id="rId11"/>
    <p:sldId id="297" r:id="rId12"/>
    <p:sldId id="299" r:id="rId13"/>
    <p:sldId id="300" r:id="rId14"/>
    <p:sldId id="293" r:id="rId15"/>
    <p:sldId id="294" r:id="rId16"/>
    <p:sldId id="264" r:id="rId17"/>
    <p:sldId id="265" r:id="rId18"/>
    <p:sldId id="257" r:id="rId19"/>
    <p:sldId id="269" r:id="rId20"/>
    <p:sldId id="272" r:id="rId21"/>
    <p:sldId id="279" r:id="rId22"/>
    <p:sldId id="30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385"/>
    <a:srgbClr val="A27751"/>
    <a:srgbClr val="CCAF14"/>
    <a:srgbClr val="FF19BB"/>
    <a:srgbClr val="00F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5"/>
    <p:restoredTop sz="74313"/>
  </p:normalViewPr>
  <p:slideViewPr>
    <p:cSldViewPr snapToGrid="0" snapToObjects="1">
      <p:cViewPr varScale="1">
        <p:scale>
          <a:sx n="88" d="100"/>
          <a:sy n="88" d="100"/>
        </p:scale>
        <p:origin x="190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Facebook</c:v>
                </c:pt>
              </c:strCache>
            </c:strRef>
          </c:tx>
          <c:spPr>
            <a:solidFill>
              <a:srgbClr val="008385"/>
            </a:solidFill>
            <a:ln>
              <a:noFill/>
            </a:ln>
            <a:effectLst/>
          </c:spPr>
          <c:invertIfNegative val="0"/>
          <c:cat>
            <c:strRef>
              <c:f>Sheet1!$B$1:$F$1</c:f>
              <c:strCache>
                <c:ptCount val="5"/>
                <c:pt idx="0">
                  <c:v>closer to speech</c:v>
                </c:pt>
                <c:pt idx="1">
                  <c:v>informal tone</c:v>
                </c:pt>
                <c:pt idx="2">
                  <c:v>word choice</c:v>
                </c:pt>
                <c:pt idx="3">
                  <c:v>sentence style</c:v>
                </c:pt>
                <c:pt idx="4">
                  <c:v>punctuation</c:v>
                </c:pt>
              </c:strCache>
            </c:strRef>
          </c:cat>
          <c:val>
            <c:numRef>
              <c:f>Sheet1!$B$2:$F$2</c:f>
              <c:numCache>
                <c:formatCode>0.00%</c:formatCode>
                <c:ptCount val="5"/>
                <c:pt idx="0">
                  <c:v>0.27811889478090984</c:v>
                </c:pt>
                <c:pt idx="1">
                  <c:v>0.27476974602288584</c:v>
                </c:pt>
                <c:pt idx="2">
                  <c:v>0.18573820820541445</c:v>
                </c:pt>
                <c:pt idx="3">
                  <c:v>0.15503767792352777</c:v>
                </c:pt>
                <c:pt idx="4">
                  <c:v>0.10633547306726207</c:v>
                </c:pt>
              </c:numCache>
            </c:numRef>
          </c:val>
          <c:extLst>
            <c:ext xmlns:c16="http://schemas.microsoft.com/office/drawing/2014/chart" uri="{C3380CC4-5D6E-409C-BE32-E72D297353CC}">
              <c16:uniqueId val="{00000000-6E9F-5B43-8119-20869A23BC50}"/>
            </c:ext>
          </c:extLst>
        </c:ser>
        <c:ser>
          <c:idx val="1"/>
          <c:order val="1"/>
          <c:tx>
            <c:strRef>
              <c:f>Sheet1!$A$3</c:f>
              <c:strCache>
                <c:ptCount val="1"/>
                <c:pt idx="0">
                  <c:v>Parents</c:v>
                </c:pt>
              </c:strCache>
            </c:strRef>
          </c:tx>
          <c:spPr>
            <a:solidFill>
              <a:schemeClr val="accent2"/>
            </a:solidFill>
            <a:ln>
              <a:noFill/>
            </a:ln>
            <a:effectLst/>
          </c:spPr>
          <c:invertIfNegative val="0"/>
          <c:cat>
            <c:strRef>
              <c:f>Sheet1!$B$1:$F$1</c:f>
              <c:strCache>
                <c:ptCount val="5"/>
                <c:pt idx="0">
                  <c:v>closer to speech</c:v>
                </c:pt>
                <c:pt idx="1">
                  <c:v>informal tone</c:v>
                </c:pt>
                <c:pt idx="2">
                  <c:v>word choice</c:v>
                </c:pt>
                <c:pt idx="3">
                  <c:v>sentence style</c:v>
                </c:pt>
                <c:pt idx="4">
                  <c:v>punctuation</c:v>
                </c:pt>
              </c:strCache>
            </c:strRef>
          </c:cat>
          <c:val>
            <c:numRef>
              <c:f>Sheet1!$B$3:$F$3</c:f>
              <c:numCache>
                <c:formatCode>0.00%</c:formatCode>
                <c:ptCount val="5"/>
                <c:pt idx="0">
                  <c:v>0.23321333542025355</c:v>
                </c:pt>
                <c:pt idx="1">
                  <c:v>0.16997965252778213</c:v>
                </c:pt>
                <c:pt idx="2">
                  <c:v>0.27797777429957737</c:v>
                </c:pt>
                <c:pt idx="3">
                  <c:v>0.21083111598059165</c:v>
                </c:pt>
                <c:pt idx="4">
                  <c:v>0.10799812177179527</c:v>
                </c:pt>
              </c:numCache>
            </c:numRef>
          </c:val>
          <c:extLst>
            <c:ext xmlns:c16="http://schemas.microsoft.com/office/drawing/2014/chart" uri="{C3380CC4-5D6E-409C-BE32-E72D297353CC}">
              <c16:uniqueId val="{00000001-6E9F-5B43-8119-20869A23BC50}"/>
            </c:ext>
          </c:extLst>
        </c:ser>
        <c:ser>
          <c:idx val="2"/>
          <c:order val="2"/>
          <c:tx>
            <c:strRef>
              <c:f>Sheet1!$A$4</c:f>
              <c:strCache>
                <c:ptCount val="1"/>
                <c:pt idx="0">
                  <c:v>CCU Admin</c:v>
                </c:pt>
              </c:strCache>
            </c:strRef>
          </c:tx>
          <c:spPr>
            <a:solidFill>
              <a:schemeClr val="accent3"/>
            </a:solidFill>
            <a:ln>
              <a:noFill/>
            </a:ln>
            <a:effectLst/>
          </c:spPr>
          <c:invertIfNegative val="0"/>
          <c:cat>
            <c:strRef>
              <c:f>Sheet1!$B$1:$F$1</c:f>
              <c:strCache>
                <c:ptCount val="5"/>
                <c:pt idx="0">
                  <c:v>closer to speech</c:v>
                </c:pt>
                <c:pt idx="1">
                  <c:v>informal tone</c:v>
                </c:pt>
                <c:pt idx="2">
                  <c:v>word choice</c:v>
                </c:pt>
                <c:pt idx="3">
                  <c:v>sentence style</c:v>
                </c:pt>
                <c:pt idx="4">
                  <c:v>punctuation</c:v>
                </c:pt>
              </c:strCache>
            </c:strRef>
          </c:cat>
          <c:val>
            <c:numRef>
              <c:f>Sheet1!$B$4:$F$4</c:f>
              <c:numCache>
                <c:formatCode>0.00%</c:formatCode>
                <c:ptCount val="5"/>
                <c:pt idx="0">
                  <c:v>5.3622809312058595E-2</c:v>
                </c:pt>
                <c:pt idx="1">
                  <c:v>7.3371697619670412E-2</c:v>
                </c:pt>
                <c:pt idx="2">
                  <c:v>0.33900078472403872</c:v>
                </c:pt>
                <c:pt idx="3">
                  <c:v>0.30643473711744701</c:v>
                </c:pt>
                <c:pt idx="4">
                  <c:v>0.22756997122678524</c:v>
                </c:pt>
              </c:numCache>
            </c:numRef>
          </c:val>
          <c:extLst>
            <c:ext xmlns:c16="http://schemas.microsoft.com/office/drawing/2014/chart" uri="{C3380CC4-5D6E-409C-BE32-E72D297353CC}">
              <c16:uniqueId val="{00000002-6E9F-5B43-8119-20869A23BC50}"/>
            </c:ext>
          </c:extLst>
        </c:ser>
        <c:dLbls>
          <c:showLegendKey val="0"/>
          <c:showVal val="0"/>
          <c:showCatName val="0"/>
          <c:showSerName val="0"/>
          <c:showPercent val="0"/>
          <c:showBubbleSize val="0"/>
        </c:dLbls>
        <c:gapWidth val="150"/>
        <c:axId val="2135888216"/>
        <c:axId val="2135892600"/>
      </c:barChart>
      <c:catAx>
        <c:axId val="2135888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5892600"/>
        <c:crosses val="autoZero"/>
        <c:auto val="1"/>
        <c:lblAlgn val="ctr"/>
        <c:lblOffset val="100"/>
        <c:noMultiLvlLbl val="0"/>
      </c:catAx>
      <c:valAx>
        <c:axId val="2135892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3588821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Facebook</c:v>
                </c:pt>
              </c:strCache>
            </c:strRef>
          </c:tx>
          <c:spPr>
            <a:solidFill>
              <a:srgbClr val="008385"/>
            </a:solidFill>
            <a:ln>
              <a:noFill/>
            </a:ln>
            <a:effectLst/>
          </c:spPr>
          <c:invertIfNegative val="0"/>
          <c:cat>
            <c:strRef>
              <c:f>Sheet1!$B$1:$F$1</c:f>
              <c:strCache>
                <c:ptCount val="5"/>
                <c:pt idx="0">
                  <c:v>being brief</c:v>
                </c:pt>
                <c:pt idx="1">
                  <c:v>clear thesis</c:v>
                </c:pt>
                <c:pt idx="2">
                  <c:v>appealing to audience</c:v>
                </c:pt>
                <c:pt idx="3">
                  <c:v>being creative</c:v>
                </c:pt>
                <c:pt idx="4">
                  <c:v>grammatical correctness</c:v>
                </c:pt>
              </c:strCache>
            </c:strRef>
          </c:cat>
          <c:val>
            <c:numRef>
              <c:f>Sheet1!$B$2:$F$2</c:f>
              <c:numCache>
                <c:formatCode>0.00%</c:formatCode>
                <c:ptCount val="5"/>
                <c:pt idx="0">
                  <c:v>0.28551959114139691</c:v>
                </c:pt>
                <c:pt idx="1">
                  <c:v>0.26643952299829643</c:v>
                </c:pt>
                <c:pt idx="2">
                  <c:v>0.24463373083475298</c:v>
                </c:pt>
                <c:pt idx="3">
                  <c:v>0.12947189097103917</c:v>
                </c:pt>
                <c:pt idx="4">
                  <c:v>7.3935264054514477E-2</c:v>
                </c:pt>
              </c:numCache>
            </c:numRef>
          </c:val>
          <c:extLst>
            <c:ext xmlns:c16="http://schemas.microsoft.com/office/drawing/2014/chart" uri="{C3380CC4-5D6E-409C-BE32-E72D297353CC}">
              <c16:uniqueId val="{00000000-7D76-9E41-82D3-D4E0FF86AE7F}"/>
            </c:ext>
          </c:extLst>
        </c:ser>
        <c:ser>
          <c:idx val="1"/>
          <c:order val="1"/>
          <c:tx>
            <c:strRef>
              <c:f>Sheet1!$A$3</c:f>
              <c:strCache>
                <c:ptCount val="1"/>
                <c:pt idx="0">
                  <c:v>Parents</c:v>
                </c:pt>
              </c:strCache>
            </c:strRef>
          </c:tx>
          <c:spPr>
            <a:solidFill>
              <a:schemeClr val="accent2"/>
            </a:solidFill>
            <a:ln>
              <a:noFill/>
            </a:ln>
            <a:effectLst/>
          </c:spPr>
          <c:invertIfNegative val="0"/>
          <c:cat>
            <c:strRef>
              <c:f>Sheet1!$B$1:$F$1</c:f>
              <c:strCache>
                <c:ptCount val="5"/>
                <c:pt idx="0">
                  <c:v>being brief</c:v>
                </c:pt>
                <c:pt idx="1">
                  <c:v>clear thesis</c:v>
                </c:pt>
                <c:pt idx="2">
                  <c:v>appealing to audience</c:v>
                </c:pt>
                <c:pt idx="3">
                  <c:v>being creative</c:v>
                </c:pt>
                <c:pt idx="4">
                  <c:v>grammatical correctness</c:v>
                </c:pt>
              </c:strCache>
            </c:strRef>
          </c:cat>
          <c:val>
            <c:numRef>
              <c:f>Sheet1!$B$3:$F$3</c:f>
              <c:numCache>
                <c:formatCode>0.00%</c:formatCode>
                <c:ptCount val="5"/>
                <c:pt idx="0">
                  <c:v>0.10732538330494037</c:v>
                </c:pt>
                <c:pt idx="1">
                  <c:v>0.39182282793867124</c:v>
                </c:pt>
                <c:pt idx="2">
                  <c:v>0.27870528109028958</c:v>
                </c:pt>
                <c:pt idx="3">
                  <c:v>0.1161839863713799</c:v>
                </c:pt>
                <c:pt idx="4">
                  <c:v>0.10596252129471891</c:v>
                </c:pt>
              </c:numCache>
            </c:numRef>
          </c:val>
          <c:extLst>
            <c:ext xmlns:c16="http://schemas.microsoft.com/office/drawing/2014/chart" uri="{C3380CC4-5D6E-409C-BE32-E72D297353CC}">
              <c16:uniqueId val="{00000001-7D76-9E41-82D3-D4E0FF86AE7F}"/>
            </c:ext>
          </c:extLst>
        </c:ser>
        <c:ser>
          <c:idx val="2"/>
          <c:order val="2"/>
          <c:tx>
            <c:strRef>
              <c:f>Sheet1!$A$4</c:f>
              <c:strCache>
                <c:ptCount val="1"/>
                <c:pt idx="0">
                  <c:v>CCU Admin</c:v>
                </c:pt>
              </c:strCache>
            </c:strRef>
          </c:tx>
          <c:spPr>
            <a:solidFill>
              <a:schemeClr val="accent3"/>
            </a:solidFill>
            <a:ln>
              <a:noFill/>
            </a:ln>
            <a:effectLst/>
          </c:spPr>
          <c:invertIfNegative val="0"/>
          <c:cat>
            <c:strRef>
              <c:f>Sheet1!$B$1:$F$1</c:f>
              <c:strCache>
                <c:ptCount val="5"/>
                <c:pt idx="0">
                  <c:v>being brief</c:v>
                </c:pt>
                <c:pt idx="1">
                  <c:v>clear thesis</c:v>
                </c:pt>
                <c:pt idx="2">
                  <c:v>appealing to audience</c:v>
                </c:pt>
                <c:pt idx="3">
                  <c:v>being creative</c:v>
                </c:pt>
                <c:pt idx="4">
                  <c:v>grammatical correctness</c:v>
                </c:pt>
              </c:strCache>
            </c:strRef>
          </c:cat>
          <c:val>
            <c:numRef>
              <c:f>Sheet1!$B$4:$F$4</c:f>
              <c:numCache>
                <c:formatCode>0.00%</c:formatCode>
                <c:ptCount val="5"/>
                <c:pt idx="0">
                  <c:v>2.2487223168654175E-2</c:v>
                </c:pt>
                <c:pt idx="1">
                  <c:v>0.29267461669505962</c:v>
                </c:pt>
                <c:pt idx="2">
                  <c:v>0.25008517887563886</c:v>
                </c:pt>
                <c:pt idx="3">
                  <c:v>6.7802385008517888E-2</c:v>
                </c:pt>
                <c:pt idx="4">
                  <c:v>0.36695059625212945</c:v>
                </c:pt>
              </c:numCache>
            </c:numRef>
          </c:val>
          <c:extLst>
            <c:ext xmlns:c16="http://schemas.microsoft.com/office/drawing/2014/chart" uri="{C3380CC4-5D6E-409C-BE32-E72D297353CC}">
              <c16:uniqueId val="{00000002-7D76-9E41-82D3-D4E0FF86AE7F}"/>
            </c:ext>
          </c:extLst>
        </c:ser>
        <c:dLbls>
          <c:showLegendKey val="0"/>
          <c:showVal val="0"/>
          <c:showCatName val="0"/>
          <c:showSerName val="0"/>
          <c:showPercent val="0"/>
          <c:showBubbleSize val="0"/>
        </c:dLbls>
        <c:gapWidth val="150"/>
        <c:axId val="-2122539784"/>
        <c:axId val="-2122536072"/>
      </c:barChart>
      <c:catAx>
        <c:axId val="-2122539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22536072"/>
        <c:crosses val="autoZero"/>
        <c:auto val="1"/>
        <c:lblAlgn val="ctr"/>
        <c:lblOffset val="100"/>
        <c:noMultiLvlLbl val="0"/>
      </c:catAx>
      <c:valAx>
        <c:axId val="-2122536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2253978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Facebook</c:v>
                </c:pt>
              </c:strCache>
            </c:strRef>
          </c:tx>
          <c:spPr>
            <a:solidFill>
              <a:srgbClr val="008385"/>
            </a:solidFill>
            <a:ln>
              <a:noFill/>
            </a:ln>
            <a:effectLst/>
          </c:spPr>
          <c:invertIfNegative val="0"/>
          <c:cat>
            <c:strRef>
              <c:f>Sheet1!$B$1:$G$1</c:f>
              <c:strCache>
                <c:ptCount val="6"/>
                <c:pt idx="0">
                  <c:v>less editing</c:v>
                </c:pt>
                <c:pt idx="1">
                  <c:v>closer to speech</c:v>
                </c:pt>
                <c:pt idx="2">
                  <c:v>less "rules"</c:v>
                </c:pt>
                <c:pt idx="3">
                  <c:v>write most frequently</c:v>
                </c:pt>
                <c:pt idx="4">
                  <c:v>know audience</c:v>
                </c:pt>
                <c:pt idx="5">
                  <c:v>not comfortable</c:v>
                </c:pt>
              </c:strCache>
            </c:strRef>
          </c:cat>
          <c:val>
            <c:numRef>
              <c:f>Sheet1!$B$2:$G$2</c:f>
              <c:numCache>
                <c:formatCode>0.00%</c:formatCode>
                <c:ptCount val="6"/>
                <c:pt idx="0">
                  <c:v>0.32095400340715502</c:v>
                </c:pt>
                <c:pt idx="1">
                  <c:v>0.2981260647359455</c:v>
                </c:pt>
                <c:pt idx="2">
                  <c:v>0.13901192504258944</c:v>
                </c:pt>
                <c:pt idx="3">
                  <c:v>0.12027257240204429</c:v>
                </c:pt>
                <c:pt idx="4">
                  <c:v>7.5638841567291309E-2</c:v>
                </c:pt>
                <c:pt idx="5">
                  <c:v>4.5996592844974447E-2</c:v>
                </c:pt>
              </c:numCache>
            </c:numRef>
          </c:val>
          <c:extLst>
            <c:ext xmlns:c16="http://schemas.microsoft.com/office/drawing/2014/chart" uri="{C3380CC4-5D6E-409C-BE32-E72D297353CC}">
              <c16:uniqueId val="{00000000-61A6-8746-A5CC-51526D8B3140}"/>
            </c:ext>
          </c:extLst>
        </c:ser>
        <c:ser>
          <c:idx val="1"/>
          <c:order val="1"/>
          <c:tx>
            <c:strRef>
              <c:f>Sheet1!$A$3</c:f>
              <c:strCache>
                <c:ptCount val="1"/>
                <c:pt idx="0">
                  <c:v>Parents</c:v>
                </c:pt>
              </c:strCache>
            </c:strRef>
          </c:tx>
          <c:spPr>
            <a:solidFill>
              <a:schemeClr val="accent2"/>
            </a:solidFill>
            <a:ln>
              <a:noFill/>
            </a:ln>
            <a:effectLst/>
          </c:spPr>
          <c:invertIfNegative val="0"/>
          <c:cat>
            <c:strRef>
              <c:f>Sheet1!$B$1:$G$1</c:f>
              <c:strCache>
                <c:ptCount val="6"/>
                <c:pt idx="0">
                  <c:v>less editing</c:v>
                </c:pt>
                <c:pt idx="1">
                  <c:v>closer to speech</c:v>
                </c:pt>
                <c:pt idx="2">
                  <c:v>less "rules"</c:v>
                </c:pt>
                <c:pt idx="3">
                  <c:v>write most frequently</c:v>
                </c:pt>
                <c:pt idx="4">
                  <c:v>know audience</c:v>
                </c:pt>
                <c:pt idx="5">
                  <c:v>not comfortable</c:v>
                </c:pt>
              </c:strCache>
            </c:strRef>
          </c:cat>
          <c:val>
            <c:numRef>
              <c:f>Sheet1!$B$3:$G$3</c:f>
              <c:numCache>
                <c:formatCode>0.00%</c:formatCode>
                <c:ptCount val="6"/>
                <c:pt idx="0">
                  <c:v>0.16524701873935263</c:v>
                </c:pt>
                <c:pt idx="1">
                  <c:v>0.24633730834752982</c:v>
                </c:pt>
                <c:pt idx="2">
                  <c:v>6.1328790459965928E-2</c:v>
                </c:pt>
                <c:pt idx="3">
                  <c:v>0.13867120954003406</c:v>
                </c:pt>
                <c:pt idx="4">
                  <c:v>0.35979557069846679</c:v>
                </c:pt>
                <c:pt idx="5">
                  <c:v>2.8620102214650767E-2</c:v>
                </c:pt>
              </c:numCache>
            </c:numRef>
          </c:val>
          <c:extLst>
            <c:ext xmlns:c16="http://schemas.microsoft.com/office/drawing/2014/chart" uri="{C3380CC4-5D6E-409C-BE32-E72D297353CC}">
              <c16:uniqueId val="{00000001-61A6-8746-A5CC-51526D8B3140}"/>
            </c:ext>
          </c:extLst>
        </c:ser>
        <c:ser>
          <c:idx val="2"/>
          <c:order val="2"/>
          <c:tx>
            <c:strRef>
              <c:f>Sheet1!$A$4</c:f>
              <c:strCache>
                <c:ptCount val="1"/>
                <c:pt idx="0">
                  <c:v>CCU Admin</c:v>
                </c:pt>
              </c:strCache>
            </c:strRef>
          </c:tx>
          <c:spPr>
            <a:solidFill>
              <a:schemeClr val="accent3"/>
            </a:solidFill>
            <a:ln>
              <a:noFill/>
            </a:ln>
            <a:effectLst/>
          </c:spPr>
          <c:invertIfNegative val="0"/>
          <c:cat>
            <c:strRef>
              <c:f>Sheet1!$B$1:$G$1</c:f>
              <c:strCache>
                <c:ptCount val="6"/>
                <c:pt idx="0">
                  <c:v>less editing</c:v>
                </c:pt>
                <c:pt idx="1">
                  <c:v>closer to speech</c:v>
                </c:pt>
                <c:pt idx="2">
                  <c:v>less "rules"</c:v>
                </c:pt>
                <c:pt idx="3">
                  <c:v>write most frequently</c:v>
                </c:pt>
                <c:pt idx="4">
                  <c:v>know audience</c:v>
                </c:pt>
                <c:pt idx="5">
                  <c:v>not comfortable</c:v>
                </c:pt>
              </c:strCache>
            </c:strRef>
          </c:cat>
          <c:val>
            <c:numRef>
              <c:f>Sheet1!$B$4:$G$4</c:f>
              <c:numCache>
                <c:formatCode>0.00%</c:formatCode>
                <c:ptCount val="6"/>
                <c:pt idx="0">
                  <c:v>2.4531516183986371E-2</c:v>
                </c:pt>
                <c:pt idx="1">
                  <c:v>5.1107325383304938E-2</c:v>
                </c:pt>
                <c:pt idx="2">
                  <c:v>2.7257240204429302E-2</c:v>
                </c:pt>
                <c:pt idx="3">
                  <c:v>0.33560477001703576</c:v>
                </c:pt>
                <c:pt idx="4">
                  <c:v>0.16149914821124361</c:v>
                </c:pt>
                <c:pt idx="5">
                  <c:v>0.4</c:v>
                </c:pt>
              </c:numCache>
            </c:numRef>
          </c:val>
          <c:extLst>
            <c:ext xmlns:c16="http://schemas.microsoft.com/office/drawing/2014/chart" uri="{C3380CC4-5D6E-409C-BE32-E72D297353CC}">
              <c16:uniqueId val="{00000002-61A6-8746-A5CC-51526D8B3140}"/>
            </c:ext>
          </c:extLst>
        </c:ser>
        <c:dLbls>
          <c:showLegendKey val="0"/>
          <c:showVal val="0"/>
          <c:showCatName val="0"/>
          <c:showSerName val="0"/>
          <c:showPercent val="0"/>
          <c:showBubbleSize val="0"/>
        </c:dLbls>
        <c:gapWidth val="150"/>
        <c:axId val="-2121912056"/>
        <c:axId val="-2121908632"/>
      </c:barChart>
      <c:catAx>
        <c:axId val="-2121912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21908632"/>
        <c:crosses val="autoZero"/>
        <c:auto val="1"/>
        <c:lblAlgn val="ctr"/>
        <c:lblOffset val="100"/>
        <c:noMultiLvlLbl val="0"/>
      </c:catAx>
      <c:valAx>
        <c:axId val="-21219086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12191205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7C41DA-5533-9A4C-8E39-2582DC6AC6A5}" type="datetimeFigureOut">
              <a:rPr lang="en-US" smtClean="0"/>
              <a:t>5/23/18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786B2-3637-FC45-8CDE-C93AE108CDF8}" type="slidenum">
              <a:rPr lang="en-US" smtClean="0"/>
              <a:t>‹#›</a:t>
            </a:fld>
            <a:endParaRPr lang="en-US"/>
          </a:p>
        </p:txBody>
      </p:sp>
    </p:spTree>
    <p:extLst>
      <p:ext uri="{BB962C8B-B14F-4D97-AF65-F5344CB8AC3E}">
        <p14:creationId xmlns:p14="http://schemas.microsoft.com/office/powerpoint/2010/main" val="1870274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1</a:t>
            </a:fld>
            <a:endParaRPr lang="en-US"/>
          </a:p>
        </p:txBody>
      </p:sp>
    </p:spTree>
    <p:extLst>
      <p:ext uri="{BB962C8B-B14F-4D97-AF65-F5344CB8AC3E}">
        <p14:creationId xmlns:p14="http://schemas.microsoft.com/office/powerpoint/2010/main" val="511863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Stylistic changes made by each audience/mode</a:t>
            </a:r>
          </a:p>
          <a:p>
            <a:endParaRPr lang="en-US" b="0" dirty="0"/>
          </a:p>
          <a:p>
            <a:r>
              <a:rPr lang="en-US" b="1" dirty="0"/>
              <a:t>FB:</a:t>
            </a:r>
            <a:r>
              <a:rPr lang="en-US" baseline="0" dirty="0"/>
              <a:t> closer to speech and more informal</a:t>
            </a:r>
          </a:p>
          <a:p>
            <a:r>
              <a:rPr lang="en-US" b="1" baseline="0" dirty="0"/>
              <a:t>Parents:</a:t>
            </a:r>
            <a:r>
              <a:rPr lang="en-US" baseline="0" dirty="0"/>
              <a:t> changed word choice</a:t>
            </a:r>
          </a:p>
          <a:p>
            <a:r>
              <a:rPr lang="en-US" b="1" baseline="0" dirty="0"/>
              <a:t>CCU Admin:</a:t>
            </a:r>
            <a:r>
              <a:rPr lang="en-US" baseline="0" dirty="0"/>
              <a:t> changed word and sentence style and most mention of punctuation.  Most concerned with form </a:t>
            </a:r>
          </a:p>
          <a:p>
            <a:endParaRPr lang="en-US" baseline="0" dirty="0"/>
          </a:p>
          <a:p>
            <a:r>
              <a:rPr lang="en-US" baseline="0" dirty="0"/>
              <a:t>Able to express specific stylistic changes made between audience/context</a:t>
            </a:r>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10</a:t>
            </a:fld>
            <a:endParaRPr lang="en-US"/>
          </a:p>
        </p:txBody>
      </p:sp>
    </p:spTree>
    <p:extLst>
      <p:ext uri="{BB962C8B-B14F-4D97-AF65-F5344CB8AC3E}">
        <p14:creationId xmlns:p14="http://schemas.microsoft.com/office/powerpoint/2010/main" val="143425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Major motivations for each audience/mode</a:t>
            </a:r>
          </a:p>
          <a:p>
            <a:endParaRPr lang="en-US" b="1" dirty="0"/>
          </a:p>
          <a:p>
            <a:r>
              <a:rPr lang="en-US" b="1" dirty="0"/>
              <a:t>FB</a:t>
            </a:r>
            <a:r>
              <a:rPr lang="en-US" dirty="0"/>
              <a:t>: brevity, getting point across (clear thesis), and appealing to audience</a:t>
            </a:r>
          </a:p>
          <a:p>
            <a:r>
              <a:rPr lang="en-US" b="1" dirty="0"/>
              <a:t>Parents</a:t>
            </a:r>
            <a:r>
              <a:rPr lang="en-US" dirty="0"/>
              <a:t>:</a:t>
            </a:r>
            <a:r>
              <a:rPr lang="en-US" baseline="0" dirty="0"/>
              <a:t> mainly getting point across and some appealing to audience</a:t>
            </a:r>
          </a:p>
          <a:p>
            <a:r>
              <a:rPr lang="en-US" b="1" baseline="0" dirty="0"/>
              <a:t>CCU Admin</a:t>
            </a:r>
            <a:r>
              <a:rPr lang="en-US" baseline="0" dirty="0"/>
              <a:t>: primarily focused with grammatical correctness, </a:t>
            </a:r>
          </a:p>
        </p:txBody>
      </p:sp>
      <p:sp>
        <p:nvSpPr>
          <p:cNvPr id="4" name="Slide Number Placeholder 3"/>
          <p:cNvSpPr>
            <a:spLocks noGrp="1"/>
          </p:cNvSpPr>
          <p:nvPr>
            <p:ph type="sldNum" sz="quarter" idx="10"/>
          </p:nvPr>
        </p:nvSpPr>
        <p:spPr/>
        <p:txBody>
          <a:bodyPr/>
          <a:lstStyle/>
          <a:p>
            <a:fld id="{247786B2-3637-FC45-8CDE-C93AE108CDF8}" type="slidenum">
              <a:rPr lang="en-US" smtClean="0"/>
              <a:t>11</a:t>
            </a:fld>
            <a:endParaRPr lang="en-US"/>
          </a:p>
        </p:txBody>
      </p:sp>
    </p:spTree>
    <p:extLst>
      <p:ext uri="{BB962C8B-B14F-4D97-AF65-F5344CB8AC3E}">
        <p14:creationId xmlns:p14="http://schemas.microsoft.com/office/powerpoint/2010/main" val="827258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Asking why they were comfortable with this audience/mode</a:t>
            </a:r>
          </a:p>
          <a:p>
            <a:endParaRPr lang="en-US" dirty="0"/>
          </a:p>
          <a:p>
            <a:r>
              <a:rPr lang="en-US" b="1" dirty="0"/>
              <a:t>FB:</a:t>
            </a:r>
            <a:r>
              <a:rPr lang="en-US" b="0" dirty="0"/>
              <a:t> closer to speech with less editing</a:t>
            </a:r>
            <a:endParaRPr lang="en-US" b="1" dirty="0"/>
          </a:p>
          <a:p>
            <a:r>
              <a:rPr lang="en-US" b="1" dirty="0"/>
              <a:t>Parents:</a:t>
            </a:r>
            <a:r>
              <a:rPr lang="en-US" b="0" dirty="0"/>
              <a:t> know the audience and similar to speech</a:t>
            </a:r>
            <a:endParaRPr lang="en-US" b="1" dirty="0"/>
          </a:p>
          <a:p>
            <a:r>
              <a:rPr lang="en-US" b="1" dirty="0"/>
              <a:t>CCU Admin: </a:t>
            </a:r>
            <a:r>
              <a:rPr lang="en-US" b="0" dirty="0"/>
              <a:t>split between not being comfortable with this &amp; writing this way most frequently</a:t>
            </a:r>
          </a:p>
          <a:p>
            <a:r>
              <a:rPr lang="en-US" b="0" dirty="0"/>
              <a:t>	The frequency can’t possibly be true.  They definitely write more on social media</a:t>
            </a:r>
          </a:p>
          <a:p>
            <a:r>
              <a:rPr lang="en-US" b="0" dirty="0"/>
              <a:t>	than formal letters, but…</a:t>
            </a:r>
            <a:endParaRPr lang="en-US" b="1" dirty="0"/>
          </a:p>
          <a:p>
            <a:endParaRPr lang="en-US" b="0" baseline="0" dirty="0"/>
          </a:p>
          <a:p>
            <a:r>
              <a:rPr lang="en-US" b="0" baseline="0" dirty="0"/>
              <a:t>Shows something really important about what they perceive of as </a:t>
            </a:r>
            <a:r>
              <a:rPr lang="en-US" b="1" i="1" u="sng" baseline="0" dirty="0"/>
              <a:t>Writing</a:t>
            </a:r>
            <a:endParaRPr lang="en-US" b="1" u="sng" baseline="0" dirty="0"/>
          </a:p>
          <a:p>
            <a:r>
              <a:rPr lang="en-US" b="0" baseline="0" dirty="0"/>
              <a:t>More informal writing like FB is not seen as writing</a:t>
            </a:r>
          </a:p>
          <a:p>
            <a:r>
              <a:rPr lang="en-US" b="0" baseline="0" dirty="0"/>
              <a:t>	So, all of the knowledge they have of how to write to get your message across to an audience is left behind</a:t>
            </a:r>
          </a:p>
          <a:p>
            <a:endParaRPr lang="en-US" b="0" baseline="0" dirty="0"/>
          </a:p>
          <a:p>
            <a:r>
              <a:rPr lang="en-US" b="0" baseline="0" dirty="0"/>
              <a:t>Students need help seeing the connections between the writing in different modes/ audiences/ purposes</a:t>
            </a:r>
          </a:p>
          <a:p>
            <a:endParaRPr lang="en-US" b="0" baseline="0" dirty="0"/>
          </a:p>
          <a:p>
            <a:r>
              <a:rPr lang="en-US" b="0" baseline="0" dirty="0"/>
              <a:t>This is further confounded by Instructors also not seeing these other modes as “true writing”, we will come back to in a minute</a:t>
            </a:r>
          </a:p>
          <a:p>
            <a:endParaRPr lang="en-US" b="0" baseline="0" dirty="0"/>
          </a:p>
          <a:p>
            <a:r>
              <a:rPr lang="en-US" b="1" baseline="0" dirty="0"/>
              <a:t>Formal writing also seen as the </a:t>
            </a:r>
            <a:r>
              <a:rPr lang="en-US" b="1" i="1" u="sng" baseline="0" dirty="0"/>
              <a:t>writing</a:t>
            </a:r>
            <a:r>
              <a:rPr lang="en-US" b="1" baseline="0" dirty="0"/>
              <a:t> they do most frequently, </a:t>
            </a:r>
          </a:p>
          <a:p>
            <a:r>
              <a:rPr lang="en-US" b="1" baseline="0" dirty="0"/>
              <a:t>	but they are still the least comfortable with.  </a:t>
            </a:r>
          </a:p>
          <a:p>
            <a:endParaRPr lang="en-US" b="0" baseline="0" dirty="0"/>
          </a:p>
        </p:txBody>
      </p:sp>
      <p:sp>
        <p:nvSpPr>
          <p:cNvPr id="4" name="Slide Number Placeholder 3"/>
          <p:cNvSpPr>
            <a:spLocks noGrp="1"/>
          </p:cNvSpPr>
          <p:nvPr>
            <p:ph type="sldNum" sz="quarter" idx="10"/>
          </p:nvPr>
        </p:nvSpPr>
        <p:spPr/>
        <p:txBody>
          <a:bodyPr/>
          <a:lstStyle/>
          <a:p>
            <a:fld id="{247786B2-3637-FC45-8CDE-C93AE108CDF8}" type="slidenum">
              <a:rPr lang="en-US" smtClean="0"/>
              <a:t>12</a:t>
            </a:fld>
            <a:endParaRPr lang="en-US"/>
          </a:p>
        </p:txBody>
      </p:sp>
    </p:spTree>
    <p:extLst>
      <p:ext uri="{BB962C8B-B14F-4D97-AF65-F5344CB8AC3E}">
        <p14:creationId xmlns:p14="http://schemas.microsoft.com/office/powerpoint/2010/main" val="1064065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data indicate</a:t>
            </a:r>
            <a:r>
              <a:rPr lang="en-US" baseline="0" dirty="0"/>
              <a:t> </a:t>
            </a:r>
            <a:r>
              <a:rPr lang="en-US" dirty="0"/>
              <a:t>that</a:t>
            </a:r>
            <a:r>
              <a:rPr lang="en-US" baseline="0" dirty="0"/>
              <a:t> students have</a:t>
            </a:r>
            <a:r>
              <a:rPr lang="mr-IN" baseline="0" dirty="0"/>
              <a:t>…</a:t>
            </a:r>
            <a:endParaRPr lang="en-US" dirty="0"/>
          </a:p>
          <a:p>
            <a:endParaRPr lang="en-US" dirty="0"/>
          </a:p>
          <a:p>
            <a:r>
              <a:rPr lang="en-US" dirty="0"/>
              <a:t>Students can tell us wha</a:t>
            </a:r>
            <a:r>
              <a:rPr lang="en-US" baseline="0" dirty="0"/>
              <a:t>t they can do (they do know it)</a:t>
            </a:r>
          </a:p>
          <a:p>
            <a:r>
              <a:rPr lang="en-US" baseline="0" dirty="0"/>
              <a:t>But they aren’t comfortable</a:t>
            </a:r>
          </a:p>
          <a:p>
            <a:endParaRPr lang="en-US" baseline="0" dirty="0"/>
          </a:p>
          <a:p>
            <a:r>
              <a:rPr lang="en-US" baseline="0" dirty="0"/>
              <a:t>So faculty need to know that they need to take time to do this, because they are uncomfortable</a:t>
            </a:r>
          </a:p>
          <a:p>
            <a:endParaRPr lang="en-US" dirty="0"/>
          </a:p>
          <a:p>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13</a:t>
            </a:fld>
            <a:endParaRPr lang="en-US"/>
          </a:p>
        </p:txBody>
      </p:sp>
    </p:spTree>
    <p:extLst>
      <p:ext uri="{BB962C8B-B14F-4D97-AF65-F5344CB8AC3E}">
        <p14:creationId xmlns:p14="http://schemas.microsoft.com/office/powerpoint/2010/main" val="1528108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Effect of the badges</a:t>
            </a:r>
          </a:p>
          <a:p>
            <a:endParaRPr lang="en-US" dirty="0"/>
          </a:p>
          <a:p>
            <a:r>
              <a:rPr lang="en-US" dirty="0"/>
              <a:t>But we wanted to know who is using these badges and how in the classroom</a:t>
            </a:r>
          </a:p>
          <a:p>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14</a:t>
            </a:fld>
            <a:endParaRPr lang="en-US"/>
          </a:p>
        </p:txBody>
      </p:sp>
    </p:spTree>
    <p:extLst>
      <p:ext uri="{BB962C8B-B14F-4D97-AF65-F5344CB8AC3E}">
        <p14:creationId xmlns:p14="http://schemas.microsoft.com/office/powerpoint/2010/main" val="958686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Surveyed instructors. Close to 50% of the FYC faculty</a:t>
            </a:r>
          </a:p>
        </p:txBody>
      </p:sp>
      <p:sp>
        <p:nvSpPr>
          <p:cNvPr id="4" name="Slide Number Placeholder 3"/>
          <p:cNvSpPr>
            <a:spLocks noGrp="1"/>
          </p:cNvSpPr>
          <p:nvPr>
            <p:ph type="sldNum" sz="quarter" idx="10"/>
          </p:nvPr>
        </p:nvSpPr>
        <p:spPr/>
        <p:txBody>
          <a:bodyPr/>
          <a:lstStyle/>
          <a:p>
            <a:fld id="{247786B2-3637-FC45-8CDE-C93AE108CDF8}" type="slidenum">
              <a:rPr lang="en-US" smtClean="0"/>
              <a:t>15</a:t>
            </a:fld>
            <a:endParaRPr lang="en-US"/>
          </a:p>
        </p:txBody>
      </p:sp>
    </p:spTree>
    <p:extLst>
      <p:ext uri="{BB962C8B-B14F-4D97-AF65-F5344CB8AC3E}">
        <p14:creationId xmlns:p14="http://schemas.microsoft.com/office/powerpoint/2010/main" val="477070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average ranking of the badges actually assigned in 101 and 102 (% of the instructors who assign this badge)</a:t>
            </a:r>
          </a:p>
          <a:p>
            <a:endParaRPr lang="en-US" dirty="0"/>
          </a:p>
          <a:p>
            <a:r>
              <a:rPr lang="en-US" dirty="0"/>
              <a:t>The department minimum is to assign 6 badges in both 101 and 102</a:t>
            </a:r>
          </a:p>
          <a:p>
            <a:endParaRPr lang="en-US" dirty="0"/>
          </a:p>
          <a:p>
            <a:r>
              <a:rPr lang="en-US" dirty="0"/>
              <a:t>SS2 by far the least assigned.  </a:t>
            </a:r>
          </a:p>
          <a:p>
            <a:r>
              <a:rPr lang="en-US" dirty="0"/>
              <a:t>	Department mandates at least 6 badges, and</a:t>
            </a:r>
            <a:r>
              <a:rPr lang="en-US" baseline="0" dirty="0"/>
              <a:t> both of our badges are some of the least chosen</a:t>
            </a:r>
            <a:endParaRPr lang="en-US" dirty="0"/>
          </a:p>
          <a:p>
            <a:endParaRPr lang="en-US" dirty="0"/>
          </a:p>
          <a:p>
            <a:r>
              <a:rPr lang="en-US" dirty="0"/>
              <a:t>Less</a:t>
            </a:r>
            <a:r>
              <a:rPr lang="en-US" baseline="0" dirty="0"/>
              <a:t> badges in 102 so the overwhelming choice to not assign SS2 speaks volumes about how little </a:t>
            </a:r>
          </a:p>
          <a:p>
            <a:r>
              <a:rPr lang="en-US" baseline="0" dirty="0"/>
              <a:t>	instructors believe it applies to their classroom (see comments about why below)</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16</a:t>
            </a:fld>
            <a:endParaRPr lang="en-US"/>
          </a:p>
        </p:txBody>
      </p:sp>
    </p:spTree>
    <p:extLst>
      <p:ext uri="{BB962C8B-B14F-4D97-AF65-F5344CB8AC3E}">
        <p14:creationId xmlns:p14="http://schemas.microsoft.com/office/powerpoint/2010/main" val="980086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asked specifically about the usefulness of each of the badges on a Likert Scale (1= not useful – 5= very useful)</a:t>
            </a:r>
          </a:p>
          <a:p>
            <a:r>
              <a:rPr lang="en-US" dirty="0"/>
              <a:t>	% based on the 5 </a:t>
            </a:r>
            <a:r>
              <a:rPr lang="en-US" dirty="0" err="1"/>
              <a:t>pt</a:t>
            </a:r>
            <a:r>
              <a:rPr lang="en-US" dirty="0"/>
              <a:t> scale</a:t>
            </a:r>
          </a:p>
          <a:p>
            <a:endParaRPr lang="en-US" dirty="0"/>
          </a:p>
          <a:p>
            <a:r>
              <a:rPr lang="en-US" dirty="0"/>
              <a:t>In 101</a:t>
            </a:r>
          </a:p>
          <a:p>
            <a:r>
              <a:rPr lang="en-US" dirty="0"/>
              <a:t>The usefulness</a:t>
            </a:r>
            <a:r>
              <a:rPr lang="en-US" baseline="0" dirty="0"/>
              <a:t> of SS1 is by far the lowest rated, even behind paragraphing which several instructors complained about it being poorly written</a:t>
            </a:r>
          </a:p>
          <a:p>
            <a:endParaRPr lang="en-US" baseline="0" dirty="0"/>
          </a:p>
          <a:p>
            <a:r>
              <a:rPr lang="en-US" baseline="0" dirty="0"/>
              <a:t>In 102</a:t>
            </a:r>
          </a:p>
          <a:p>
            <a:r>
              <a:rPr lang="en-US" dirty="0"/>
              <a:t>Again the perceived</a:t>
            </a:r>
            <a:r>
              <a:rPr lang="en-US" baseline="0" dirty="0"/>
              <a:t> usefulness of SS2 is by far the lowest ranked</a:t>
            </a:r>
          </a:p>
          <a:p>
            <a:endParaRPr lang="en-US" baseline="0" dirty="0"/>
          </a:p>
          <a:p>
            <a:r>
              <a:rPr lang="en-US" baseline="0" dirty="0"/>
              <a:t>Shows that they are reacting to the content being taught here, seen as not useful in their classroom</a:t>
            </a:r>
            <a:endParaRPr lang="en-US"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247786B2-3637-FC45-8CDE-C93AE108CDF8}" type="slidenum">
              <a:rPr lang="en-US" smtClean="0"/>
              <a:t>17</a:t>
            </a:fld>
            <a:endParaRPr lang="en-US"/>
          </a:p>
        </p:txBody>
      </p:sp>
    </p:spTree>
    <p:extLst>
      <p:ext uri="{BB962C8B-B14F-4D97-AF65-F5344CB8AC3E}">
        <p14:creationId xmlns:p14="http://schemas.microsoft.com/office/powerpoint/2010/main" val="940814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collected some open ended comments about why instructors don’t assign the badges they don’t assign</a:t>
            </a:r>
          </a:p>
          <a:p>
            <a:endParaRPr lang="en-US" dirty="0"/>
          </a:p>
          <a:p>
            <a:r>
              <a:rPr lang="en-US" dirty="0"/>
              <a:t>2 reasons overall: </a:t>
            </a:r>
          </a:p>
          <a:p>
            <a:r>
              <a:rPr lang="en-US" dirty="0"/>
              <a:t>(1) focus on mechanics, desire for a concrete drill/exercise</a:t>
            </a:r>
          </a:p>
          <a:p>
            <a:r>
              <a:rPr lang="en-US" baseline="0" dirty="0"/>
              <a:t>(2) Concepts not seen as applicable</a:t>
            </a:r>
          </a:p>
          <a:p>
            <a:r>
              <a:rPr lang="en-US" baseline="0" dirty="0"/>
              <a:t>Our badges not seen as “tangible” by instructors</a:t>
            </a:r>
          </a:p>
          <a:p>
            <a:r>
              <a:rPr lang="en-US" dirty="0"/>
              <a:t>	However:</a:t>
            </a:r>
            <a:r>
              <a:rPr lang="en-US" baseline="0" dirty="0"/>
              <a:t> SS2 asking students to write in 3 different modes/audience</a:t>
            </a:r>
          </a:p>
          <a:p>
            <a:r>
              <a:rPr lang="en-US" baseline="0" dirty="0"/>
              <a:t>	extremely important in workplace</a:t>
            </a:r>
            <a:endParaRPr lang="en-US" dirty="0"/>
          </a:p>
          <a:p>
            <a:endParaRPr lang="en-US" dirty="0"/>
          </a:p>
          <a:p>
            <a:r>
              <a:rPr lang="en-US" dirty="0"/>
              <a:t>Writing for different </a:t>
            </a:r>
            <a:r>
              <a:rPr lang="en-US" u="sng" dirty="0"/>
              <a:t>audience</a:t>
            </a:r>
            <a:r>
              <a:rPr lang="en-US" dirty="0"/>
              <a:t> seen as </a:t>
            </a:r>
            <a:r>
              <a:rPr lang="en-US" u="sng" dirty="0"/>
              <a:t>unimportant</a:t>
            </a:r>
          </a:p>
          <a:p>
            <a:r>
              <a:rPr lang="en-US" dirty="0"/>
              <a:t>Valuing students </a:t>
            </a:r>
            <a:r>
              <a:rPr lang="en-US" u="sng" dirty="0"/>
              <a:t>voice</a:t>
            </a:r>
            <a:r>
              <a:rPr lang="en-US" dirty="0"/>
              <a:t> not applicable to academic world</a:t>
            </a:r>
          </a:p>
          <a:p>
            <a:r>
              <a:rPr lang="en-US" dirty="0"/>
              <a:t>	</a:t>
            </a:r>
          </a:p>
          <a:p>
            <a:r>
              <a:rPr lang="en-US" dirty="0"/>
              <a:t>Howe</a:t>
            </a:r>
            <a:r>
              <a:rPr lang="en-US" baseline="0" dirty="0"/>
              <a:t>ver: some students do see helping students join the academic community as most pressing issue in 101</a:t>
            </a:r>
          </a:p>
          <a:p>
            <a:endParaRPr lang="en-US" baseline="0" dirty="0"/>
          </a:p>
          <a:p>
            <a:r>
              <a:rPr lang="en-US" baseline="0" dirty="0"/>
              <a:t>Out badges don’t seem to fit with what teacher is doing in the classroom</a:t>
            </a:r>
          </a:p>
          <a:p>
            <a:r>
              <a:rPr lang="en-US" baseline="0" dirty="0"/>
              <a:t>	Perhaps </a:t>
            </a:r>
            <a:r>
              <a:rPr lang="en-US" baseline="0" dirty="0" err="1"/>
              <a:t>bc</a:t>
            </a:r>
            <a:r>
              <a:rPr lang="en-US" baseline="0" dirty="0"/>
              <a:t> their classroom is filled with skills and drills</a:t>
            </a:r>
            <a:endParaRPr lang="en-US" dirty="0"/>
          </a:p>
          <a:p>
            <a:endParaRPr lang="en-US" dirty="0"/>
          </a:p>
          <a:p>
            <a:r>
              <a:rPr lang="en-US" dirty="0"/>
              <a:t>Indicates</a:t>
            </a:r>
            <a:r>
              <a:rPr lang="en-US" baseline="0" dirty="0"/>
              <a:t> the need for even further scaffolding to help instructors not trained in the importance of valuing home language or even composition theory</a:t>
            </a:r>
            <a:endParaRPr lang="en-US" dirty="0"/>
          </a:p>
          <a:p>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18</a:t>
            </a:fld>
            <a:endParaRPr lang="en-US"/>
          </a:p>
        </p:txBody>
      </p:sp>
    </p:spTree>
    <p:extLst>
      <p:ext uri="{BB962C8B-B14F-4D97-AF65-F5344CB8AC3E}">
        <p14:creationId xmlns:p14="http://schemas.microsoft.com/office/powerpoint/2010/main" val="3018090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We also asked instructors to describe the typical 101 student, and the ideal student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asking for what skills they bring with them and which they still need to develop</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What skills: given a choice of these (adapted from Jackson 2014 and WPA standards) (% of instructors giving this response)</a:t>
            </a:r>
          </a:p>
          <a:p>
            <a:endParaRPr lang="en-US" dirty="0"/>
          </a:p>
          <a:p>
            <a:r>
              <a:rPr lang="en-US" dirty="0"/>
              <a:t>Not much consensus on what is brought to the 101 classroom, other than some organization (given by 45% of instructors)</a:t>
            </a:r>
          </a:p>
          <a:p>
            <a:endParaRPr lang="en-US" dirty="0"/>
          </a:p>
          <a:p>
            <a:r>
              <a:rPr lang="en-US" dirty="0"/>
              <a:t>Some (28%) see the student as coming to 101 with an</a:t>
            </a:r>
            <a:r>
              <a:rPr lang="en-US" baseline="0" dirty="0"/>
              <a:t> understanding of audience, </a:t>
            </a:r>
          </a:p>
          <a:p>
            <a:r>
              <a:rPr lang="en-US" baseline="0" dirty="0"/>
              <a:t>	but not seen as an area to further develop (not seen as a way to spring board into other modes of writing)</a:t>
            </a:r>
            <a:endParaRPr lang="en-US" dirty="0"/>
          </a:p>
          <a:p>
            <a:endParaRPr lang="en-US" dirty="0"/>
          </a:p>
          <a:p>
            <a:r>
              <a:rPr lang="en-US" dirty="0"/>
              <a:t>Disconnect</a:t>
            </a:r>
            <a:r>
              <a:rPr lang="en-US" baseline="0" dirty="0"/>
              <a:t> between what the teacher sees in typical student and what they say they focus on in the classroom, and with what they appear to want to badges to do</a:t>
            </a:r>
          </a:p>
          <a:p>
            <a:r>
              <a:rPr lang="en-US" baseline="0" dirty="0"/>
              <a:t>	About ¼ believe students come with mechanical skills (grammar/punctuation)</a:t>
            </a:r>
          </a:p>
          <a:p>
            <a:r>
              <a:rPr lang="en-US" baseline="0" dirty="0"/>
              <a:t>		And they don’t list this as a high area to develop</a:t>
            </a:r>
          </a:p>
          <a:p>
            <a:r>
              <a:rPr lang="en-US" baseline="0" dirty="0"/>
              <a:t>	However, most don’t like or don’t assign SS badges because they aren’t seen as teaching these mechanical areas</a:t>
            </a:r>
          </a:p>
          <a:p>
            <a:endParaRPr lang="en-US" baseline="0" dirty="0"/>
          </a:p>
          <a:p>
            <a:r>
              <a:rPr lang="en-US" baseline="0" dirty="0"/>
              <a:t>Instructors need to understand that those mechanical areas are less necessary for direct instruction in the classroom</a:t>
            </a:r>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19</a:t>
            </a:fld>
            <a:endParaRPr lang="en-US"/>
          </a:p>
        </p:txBody>
      </p:sp>
    </p:spTree>
    <p:extLst>
      <p:ext uri="{BB962C8B-B14F-4D97-AF65-F5344CB8AC3E}">
        <p14:creationId xmlns:p14="http://schemas.microsoft.com/office/powerpoint/2010/main" val="107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Why a</a:t>
            </a:r>
            <a:r>
              <a:rPr lang="en-US" baseline="0" dirty="0"/>
              <a:t> partnership with Linguistics is needed in FYC</a:t>
            </a:r>
            <a:endParaRPr lang="en-US" dirty="0"/>
          </a:p>
          <a:p>
            <a:endParaRPr lang="en-US" dirty="0"/>
          </a:p>
          <a:p>
            <a:r>
              <a:rPr lang="en-US" dirty="0"/>
              <a:t>Recruitment in many ways is tied overtly to programs that are offered, the reputation of the university, other social concerns– this has traditionally been done by the university itself</a:t>
            </a:r>
          </a:p>
          <a:p>
            <a:r>
              <a:rPr lang="en-US" dirty="0"/>
              <a:t>Retention in many ways has to do with preparedness, feeling as if the student has a place in the university, and general satisfaction with the school and the program – this has traditionally fallen on the academic program or department and student</a:t>
            </a:r>
          </a:p>
          <a:p>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2</a:t>
            </a:fld>
            <a:endParaRPr lang="en-US"/>
          </a:p>
        </p:txBody>
      </p:sp>
    </p:spTree>
    <p:extLst>
      <p:ext uri="{BB962C8B-B14F-4D97-AF65-F5344CB8AC3E}">
        <p14:creationId xmlns:p14="http://schemas.microsoft.com/office/powerpoint/2010/main" val="3365777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Response for the ideal student</a:t>
            </a:r>
          </a:p>
          <a:p>
            <a:endParaRPr lang="en-US" dirty="0"/>
          </a:p>
          <a:p>
            <a:r>
              <a:rPr lang="en-US" dirty="0"/>
              <a:t>Start to</a:t>
            </a:r>
            <a:r>
              <a:rPr lang="en-US" baseline="0" dirty="0"/>
              <a:t> see what is at the heart of the issue with many instructors</a:t>
            </a:r>
          </a:p>
          <a:p>
            <a:r>
              <a:rPr lang="en-US" baseline="0" dirty="0"/>
              <a:t>	See mechanics (grammar/punctuation) as the most </a:t>
            </a:r>
            <a:r>
              <a:rPr lang="en-US" u="sng" baseline="0" dirty="0"/>
              <a:t>desirable</a:t>
            </a:r>
            <a:r>
              <a:rPr lang="en-US" baseline="0" dirty="0"/>
              <a:t> trait in a student</a:t>
            </a:r>
          </a:p>
          <a:p>
            <a:r>
              <a:rPr lang="en-US" baseline="0" dirty="0"/>
              <a:t>Rhetorical concepts of audience/context coming up here a bit as something to focus on developing in 101, but </a:t>
            </a:r>
          </a:p>
          <a:p>
            <a:r>
              <a:rPr lang="en-US" baseline="0" dirty="0"/>
              <a:t>	only something that can be thought about for the ideal student (</a:t>
            </a:r>
            <a:r>
              <a:rPr lang="en-US" baseline="0" dirty="0" err="1"/>
              <a:t>bc</a:t>
            </a:r>
            <a:r>
              <a:rPr lang="en-US" baseline="0" dirty="0"/>
              <a:t> of focus on grammar)</a:t>
            </a:r>
          </a:p>
          <a:p>
            <a:endParaRPr lang="en-US" baseline="0" dirty="0"/>
          </a:p>
          <a:p>
            <a:r>
              <a:rPr lang="en-US" baseline="0" dirty="0"/>
              <a:t>So, we see then a great need to further help educate and provide scaffolding</a:t>
            </a:r>
          </a:p>
          <a:p>
            <a:r>
              <a:rPr lang="en-US" baseline="0" dirty="0"/>
              <a:t>	to help the instructors see both why these badges are important and how to use them</a:t>
            </a:r>
          </a:p>
        </p:txBody>
      </p:sp>
      <p:sp>
        <p:nvSpPr>
          <p:cNvPr id="4" name="Slide Number Placeholder 3"/>
          <p:cNvSpPr>
            <a:spLocks noGrp="1"/>
          </p:cNvSpPr>
          <p:nvPr>
            <p:ph type="sldNum" sz="quarter" idx="10"/>
          </p:nvPr>
        </p:nvSpPr>
        <p:spPr/>
        <p:txBody>
          <a:bodyPr/>
          <a:lstStyle/>
          <a:p>
            <a:fld id="{247786B2-3637-FC45-8CDE-C93AE108CDF8}" type="slidenum">
              <a:rPr lang="en-US" smtClean="0"/>
              <a:t>20</a:t>
            </a:fld>
            <a:endParaRPr lang="en-US"/>
          </a:p>
        </p:txBody>
      </p:sp>
    </p:spTree>
    <p:extLst>
      <p:ext uri="{BB962C8B-B14F-4D97-AF65-F5344CB8AC3E}">
        <p14:creationId xmlns:p14="http://schemas.microsoft.com/office/powerpoint/2010/main" val="1506841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Linguists have</a:t>
            </a:r>
            <a:r>
              <a:rPr lang="en-US" baseline="0" dirty="0"/>
              <a:t> important</a:t>
            </a:r>
            <a:r>
              <a:rPr lang="mr-IN" baseline="0" dirty="0"/>
              <a:t>…</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247786B2-3637-FC45-8CDE-C93AE108CDF8}" type="slidenum">
              <a:rPr lang="en-US" smtClean="0"/>
              <a:t>21</a:t>
            </a:fld>
            <a:endParaRPr lang="en-US"/>
          </a:p>
        </p:txBody>
      </p:sp>
    </p:spTree>
    <p:extLst>
      <p:ext uri="{BB962C8B-B14F-4D97-AF65-F5344CB8AC3E}">
        <p14:creationId xmlns:p14="http://schemas.microsoft.com/office/powerpoint/2010/main" val="7039674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22</a:t>
            </a:fld>
            <a:endParaRPr lang="en-US"/>
          </a:p>
        </p:txBody>
      </p:sp>
    </p:spTree>
    <p:extLst>
      <p:ext uri="{BB962C8B-B14F-4D97-AF65-F5344CB8AC3E}">
        <p14:creationId xmlns:p14="http://schemas.microsoft.com/office/powerpoint/2010/main" val="2828109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Discourse competence</a:t>
            </a:r>
            <a:r>
              <a:rPr lang="en-US" baseline="0" dirty="0"/>
              <a:t> approaches </a:t>
            </a:r>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3</a:t>
            </a:fld>
            <a:endParaRPr lang="en-US"/>
          </a:p>
        </p:txBody>
      </p:sp>
    </p:spTree>
    <p:extLst>
      <p:ext uri="{BB962C8B-B14F-4D97-AF65-F5344CB8AC3E}">
        <p14:creationId xmlns:p14="http://schemas.microsoft.com/office/powerpoint/2010/main" val="426749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Hasty</a:t>
            </a:r>
          </a:p>
          <a:p>
            <a:endParaRPr lang="en-US" dirty="0"/>
          </a:p>
          <a:p>
            <a:r>
              <a:rPr lang="en-US" dirty="0"/>
              <a:t>Socio</a:t>
            </a:r>
          </a:p>
        </p:txBody>
      </p:sp>
      <p:sp>
        <p:nvSpPr>
          <p:cNvPr id="4" name="Slide Number Placeholder 3"/>
          <p:cNvSpPr>
            <a:spLocks noGrp="1"/>
          </p:cNvSpPr>
          <p:nvPr>
            <p:ph type="sldNum" sz="quarter" idx="10"/>
          </p:nvPr>
        </p:nvSpPr>
        <p:spPr/>
        <p:txBody>
          <a:bodyPr/>
          <a:lstStyle/>
          <a:p>
            <a:fld id="{247786B2-3637-FC45-8CDE-C93AE108CDF8}" type="slidenum">
              <a:rPr lang="en-US" smtClean="0"/>
              <a:t>4</a:t>
            </a:fld>
            <a:endParaRPr lang="en-US"/>
          </a:p>
        </p:txBody>
      </p:sp>
    </p:spTree>
    <p:extLst>
      <p:ext uri="{BB962C8B-B14F-4D97-AF65-F5344CB8AC3E}">
        <p14:creationId xmlns:p14="http://schemas.microsoft.com/office/powerpoint/2010/main" val="1443127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Becky</a:t>
            </a:r>
          </a:p>
          <a:p>
            <a:endParaRPr lang="en-US" dirty="0"/>
          </a:p>
          <a:p>
            <a:r>
              <a:rPr lang="en-US" dirty="0"/>
              <a:t>Our approach to integrating Linguistics into FYC</a:t>
            </a:r>
          </a:p>
        </p:txBody>
      </p:sp>
      <p:sp>
        <p:nvSpPr>
          <p:cNvPr id="4" name="Slide Number Placeholder 3"/>
          <p:cNvSpPr>
            <a:spLocks noGrp="1"/>
          </p:cNvSpPr>
          <p:nvPr>
            <p:ph type="sldNum" sz="quarter" idx="10"/>
          </p:nvPr>
        </p:nvSpPr>
        <p:spPr/>
        <p:txBody>
          <a:bodyPr/>
          <a:lstStyle/>
          <a:p>
            <a:fld id="{247786B2-3637-FC45-8CDE-C93AE108CDF8}" type="slidenum">
              <a:rPr lang="en-US" smtClean="0"/>
              <a:t>5</a:t>
            </a:fld>
            <a:endParaRPr lang="en-US"/>
          </a:p>
        </p:txBody>
      </p:sp>
    </p:spTree>
    <p:extLst>
      <p:ext uri="{BB962C8B-B14F-4D97-AF65-F5344CB8AC3E}">
        <p14:creationId xmlns:p14="http://schemas.microsoft.com/office/powerpoint/2010/main" val="69919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48650">
              <a:defRPr/>
            </a:pPr>
            <a:r>
              <a:rPr lang="en-US" dirty="0"/>
              <a:t>Hasty</a:t>
            </a:r>
          </a:p>
          <a:p>
            <a:pPr marL="0" lvl="1" defTabSz="448650">
              <a:defRPr/>
            </a:pPr>
            <a:endParaRPr lang="en-US" dirty="0"/>
          </a:p>
          <a:p>
            <a:pPr marL="0" lvl="1" defTabSz="448650">
              <a:defRPr/>
            </a:pPr>
            <a:r>
              <a:rPr lang="en-US" dirty="0"/>
              <a:t>Includes a video where Childs and Hasty explain the goals of the badge and provide context on why students’ voices are important</a:t>
            </a:r>
          </a:p>
          <a:p>
            <a:endParaRPr lang="en-US" dirty="0"/>
          </a:p>
          <a:p>
            <a:pPr marL="0" lvl="1" defTabSz="448650">
              <a:defRPr/>
            </a:pPr>
            <a:r>
              <a:rPr lang="en-US" dirty="0"/>
              <a:t>Students are given a space to discuss different writing styles and then experiment with each of them</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6</a:t>
            </a:fld>
            <a:endParaRPr lang="en-US"/>
          </a:p>
        </p:txBody>
      </p:sp>
    </p:spTree>
    <p:extLst>
      <p:ext uri="{BB962C8B-B14F-4D97-AF65-F5344CB8AC3E}">
        <p14:creationId xmlns:p14="http://schemas.microsoft.com/office/powerpoint/2010/main" val="4049151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Hasty</a:t>
            </a:r>
          </a:p>
          <a:p>
            <a:endParaRPr lang="en-US" dirty="0"/>
          </a:p>
        </p:txBody>
      </p:sp>
      <p:sp>
        <p:nvSpPr>
          <p:cNvPr id="4" name="Slide Number Placeholder 3"/>
          <p:cNvSpPr>
            <a:spLocks noGrp="1"/>
          </p:cNvSpPr>
          <p:nvPr>
            <p:ph type="sldNum" sz="quarter" idx="10"/>
          </p:nvPr>
        </p:nvSpPr>
        <p:spPr/>
        <p:txBody>
          <a:bodyPr/>
          <a:lstStyle/>
          <a:p>
            <a:fld id="{1E9BA1D7-3D83-0045-956E-8177AF1A66B1}" type="slidenum">
              <a:rPr lang="en-US" smtClean="0"/>
              <a:t>7</a:t>
            </a:fld>
            <a:endParaRPr lang="en-US"/>
          </a:p>
        </p:txBody>
      </p:sp>
    </p:spTree>
    <p:extLst>
      <p:ext uri="{BB962C8B-B14F-4D97-AF65-F5344CB8AC3E}">
        <p14:creationId xmlns:p14="http://schemas.microsoft.com/office/powerpoint/2010/main" val="98444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Hasty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Students are asked to “consider the multitude of ways you might convey information depending on different elements” and told that upon completion, “you will be more responsive to your readers’ expectations”</a:t>
            </a:r>
          </a:p>
          <a:p>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8</a:t>
            </a:fld>
            <a:endParaRPr lang="en-US"/>
          </a:p>
        </p:txBody>
      </p:sp>
    </p:spTree>
    <p:extLst>
      <p:ext uri="{BB962C8B-B14F-4D97-AF65-F5344CB8AC3E}">
        <p14:creationId xmlns:p14="http://schemas.microsoft.com/office/powerpoint/2010/main" val="1361084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then we have some data on how the students are reacting to the badges</a:t>
            </a:r>
          </a:p>
          <a:p>
            <a:endParaRPr lang="en-US" dirty="0"/>
          </a:p>
          <a:p>
            <a:r>
              <a:rPr lang="en-US" dirty="0"/>
              <a:t>Survey</a:t>
            </a:r>
            <a:r>
              <a:rPr lang="en-US" baseline="0" dirty="0"/>
              <a:t> asking about the major motivations for the changes made between the different audiences/modes</a:t>
            </a:r>
          </a:p>
          <a:p>
            <a:r>
              <a:rPr lang="en-US" baseline="0" dirty="0"/>
              <a:t>	and what they were primarily focused on (or concerned with), </a:t>
            </a:r>
          </a:p>
          <a:p>
            <a:r>
              <a:rPr lang="en-US" baseline="0" dirty="0"/>
              <a:t>	as well as their comfort level with each of the different audiences/modes</a:t>
            </a:r>
            <a:endParaRPr lang="en-US" dirty="0"/>
          </a:p>
          <a:p>
            <a:endParaRPr lang="en-US" dirty="0"/>
          </a:p>
        </p:txBody>
      </p:sp>
      <p:sp>
        <p:nvSpPr>
          <p:cNvPr id="4" name="Slide Number Placeholder 3"/>
          <p:cNvSpPr>
            <a:spLocks noGrp="1"/>
          </p:cNvSpPr>
          <p:nvPr>
            <p:ph type="sldNum" sz="quarter" idx="10"/>
          </p:nvPr>
        </p:nvSpPr>
        <p:spPr/>
        <p:txBody>
          <a:bodyPr/>
          <a:lstStyle/>
          <a:p>
            <a:fld id="{247786B2-3637-FC45-8CDE-C93AE108CDF8}" type="slidenum">
              <a:rPr lang="en-US" smtClean="0"/>
              <a:t>9</a:t>
            </a:fld>
            <a:endParaRPr lang="en-US"/>
          </a:p>
        </p:txBody>
      </p:sp>
    </p:spTree>
    <p:extLst>
      <p:ext uri="{BB962C8B-B14F-4D97-AF65-F5344CB8AC3E}">
        <p14:creationId xmlns:p14="http://schemas.microsoft.com/office/powerpoint/2010/main" val="2115567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127CCF-15B3-F24F-8704-45BCAFFEFE07}"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103120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127CCF-15B3-F24F-8704-45BCAFFEFE07}"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135928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127CCF-15B3-F24F-8704-45BCAFFEFE07}"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63819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solidFill>
                  <a:srgbClr val="008385"/>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127CCF-15B3-F24F-8704-45BCAFFEFE07}"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1343640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27CCF-15B3-F24F-8704-45BCAFFEFE07}" type="datetimeFigureOut">
              <a:rPr lang="en-US" smtClean="0"/>
              <a:t>5/23/18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177078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solidFill>
                  <a:srgbClr val="008385"/>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127CCF-15B3-F24F-8704-45BCAFFEFE07}"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1681130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127CCF-15B3-F24F-8704-45BCAFFEFE07}" type="datetimeFigureOut">
              <a:rPr lang="en-US" smtClean="0"/>
              <a:t>5/23/18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317297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127CCF-15B3-F24F-8704-45BCAFFEFE07}" type="datetimeFigureOut">
              <a:rPr lang="en-US" smtClean="0"/>
              <a:t>5/23/18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61955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27CCF-15B3-F24F-8704-45BCAFFEFE07}" type="datetimeFigureOut">
              <a:rPr lang="en-US" smtClean="0"/>
              <a:t>5/23/18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1890181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27CCF-15B3-F24F-8704-45BCAFFEFE07}"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55733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127CCF-15B3-F24F-8704-45BCAFFEFE07}" type="datetimeFigureOut">
              <a:rPr lang="en-US" smtClean="0"/>
              <a:t>5/23/18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EA937-70AE-C742-8A22-5A2286251686}" type="slidenum">
              <a:rPr lang="en-US" smtClean="0"/>
              <a:t>‹#›</a:t>
            </a:fld>
            <a:endParaRPr lang="en-US"/>
          </a:p>
        </p:txBody>
      </p:sp>
    </p:spTree>
    <p:extLst>
      <p:ext uri="{BB962C8B-B14F-4D97-AF65-F5344CB8AC3E}">
        <p14:creationId xmlns:p14="http://schemas.microsoft.com/office/powerpoint/2010/main" val="194057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27CCF-15B3-F24F-8704-45BCAFFEFE07}" type="datetimeFigureOut">
              <a:rPr lang="en-US" smtClean="0"/>
              <a:t>5/23/18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9EA937-70AE-C742-8A22-5A2286251686}" type="slidenum">
              <a:rPr lang="en-US" smtClean="0"/>
              <a:t>‹#›</a:t>
            </a:fld>
            <a:endParaRPr lang="en-US" dirty="0"/>
          </a:p>
        </p:txBody>
      </p:sp>
    </p:spTree>
    <p:extLst>
      <p:ext uri="{BB962C8B-B14F-4D97-AF65-F5344CB8AC3E}">
        <p14:creationId xmlns:p14="http://schemas.microsoft.com/office/powerpoint/2010/main" val="938299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Verdana" charset="0"/>
          <a:ea typeface="Verdana" charset="0"/>
          <a:cs typeface="Verdana"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inion Pro" charset="0"/>
          <a:ea typeface="Minion Pro" charset="0"/>
          <a:cs typeface="Minion Pro"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inion Pro" charset="0"/>
          <a:ea typeface="Minion Pro" charset="0"/>
          <a:cs typeface="Minion Pro"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inion Pro" charset="0"/>
          <a:ea typeface="Minion Pro" charset="0"/>
          <a:cs typeface="Minion Pro"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inion Pro" charset="0"/>
          <a:ea typeface="Minion Pro" charset="0"/>
          <a:cs typeface="Minion Pro"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inion Pro" charset="0"/>
          <a:ea typeface="Minion Pro" charset="0"/>
          <a:cs typeface="Minion Pr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cc.coastal.ed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dpaster@coastal.edu" TargetMode="External"/><Relationship Id="rId5" Type="http://schemas.openxmlformats.org/officeDocument/2006/relationships/hyperlink" Target="mailto:rchilds@coastal.edu" TargetMode="External"/><Relationship Id="rId4" Type="http://schemas.openxmlformats.org/officeDocument/2006/relationships/hyperlink" Target="mailto:jhasty@coastal.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cc.coastal.edu/index.php/task/shifting-styl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tiff"/></Relationships>
</file>

<file path=ppt/slides/_rels/slide7.xml.rels><?xml version="1.0" encoding="UTF-8" standalone="yes"?>
<Relationships xmlns="http://schemas.openxmlformats.org/package/2006/relationships"><Relationship Id="rId3" Type="http://schemas.openxmlformats.org/officeDocument/2006/relationships/hyperlink" Target="http://ccc.coastal.edu/index.php/task/wordsmithing-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ccc.coastal.edu/index.php/task/102-badge-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381" y="1712299"/>
            <a:ext cx="9576619" cy="2387600"/>
          </a:xfrm>
        </p:spPr>
        <p:txBody>
          <a:bodyPr>
            <a:noAutofit/>
          </a:bodyPr>
          <a:lstStyle/>
          <a:p>
            <a:pPr algn="r"/>
            <a:r>
              <a:rPr lang="en-US" sz="4400" dirty="0">
                <a:solidFill>
                  <a:srgbClr val="008385"/>
                </a:solidFill>
              </a:rPr>
              <a:t>Sociolinguistic partnerships </a:t>
            </a:r>
            <a:br>
              <a:rPr lang="en-US" sz="4400" dirty="0">
                <a:solidFill>
                  <a:srgbClr val="008385"/>
                </a:solidFill>
              </a:rPr>
            </a:br>
            <a:r>
              <a:rPr lang="en-US" sz="4400" dirty="0">
                <a:solidFill>
                  <a:srgbClr val="008385"/>
                </a:solidFill>
              </a:rPr>
              <a:t>in the university: </a:t>
            </a:r>
            <a:br>
              <a:rPr lang="en-US" sz="4400" dirty="0">
                <a:solidFill>
                  <a:srgbClr val="008385"/>
                </a:solidFill>
              </a:rPr>
            </a:br>
            <a:r>
              <a:rPr lang="en-US" sz="4400" dirty="0">
                <a:solidFill>
                  <a:srgbClr val="008385"/>
                </a:solidFill>
              </a:rPr>
              <a:t>The effects of linguistic materials</a:t>
            </a:r>
            <a:br>
              <a:rPr lang="en-US" sz="4400" dirty="0">
                <a:solidFill>
                  <a:srgbClr val="008385"/>
                </a:solidFill>
              </a:rPr>
            </a:br>
            <a:r>
              <a:rPr lang="en-US" sz="4400" dirty="0">
                <a:solidFill>
                  <a:srgbClr val="008385"/>
                </a:solidFill>
              </a:rPr>
              <a:t> in First Year Composition</a:t>
            </a:r>
          </a:p>
        </p:txBody>
      </p:sp>
      <p:sp>
        <p:nvSpPr>
          <p:cNvPr id="3" name="Subtitle 2"/>
          <p:cNvSpPr>
            <a:spLocks noGrp="1"/>
          </p:cNvSpPr>
          <p:nvPr>
            <p:ph type="subTitle" idx="1"/>
          </p:nvPr>
        </p:nvSpPr>
        <p:spPr>
          <a:xfrm>
            <a:off x="1524000" y="4472192"/>
            <a:ext cx="9144000" cy="1655762"/>
          </a:xfrm>
        </p:spPr>
        <p:txBody>
          <a:bodyPr/>
          <a:lstStyle/>
          <a:p>
            <a:pPr algn="r"/>
            <a:r>
              <a:rPr lang="en-US" dirty="0"/>
              <a:t>J. Daniel Hasty</a:t>
            </a:r>
          </a:p>
          <a:p>
            <a:pPr algn="r"/>
            <a:r>
              <a:rPr lang="en-US" dirty="0"/>
              <a:t>Becky Childs</a:t>
            </a:r>
          </a:p>
          <a:p>
            <a:pPr algn="r"/>
            <a:r>
              <a:rPr lang="en-US" dirty="0"/>
              <a:t>Coastal Carolina University</a:t>
            </a:r>
          </a:p>
        </p:txBody>
      </p:sp>
    </p:spTree>
    <p:extLst>
      <p:ext uri="{BB962C8B-B14F-4D97-AF65-F5344CB8AC3E}">
        <p14:creationId xmlns:p14="http://schemas.microsoft.com/office/powerpoint/2010/main" val="160332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stylistic changes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4187252"/>
              </p:ext>
            </p:extLst>
          </p:nvPr>
        </p:nvGraphicFramePr>
        <p:xfrm>
          <a:off x="18446" y="1825624"/>
          <a:ext cx="12161418" cy="5032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5423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motivations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1932605"/>
              </p:ext>
            </p:extLst>
          </p:nvPr>
        </p:nvGraphicFramePr>
        <p:xfrm>
          <a:off x="54085" y="1825624"/>
          <a:ext cx="12161419" cy="5032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251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comfort level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3999993"/>
              </p:ext>
            </p:extLst>
          </p:nvPr>
        </p:nvGraphicFramePr>
        <p:xfrm>
          <a:off x="18446" y="1825624"/>
          <a:ext cx="12161418" cy="5032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59929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meta-awareness</a:t>
            </a:r>
          </a:p>
        </p:txBody>
      </p:sp>
      <p:sp>
        <p:nvSpPr>
          <p:cNvPr id="3" name="Content Placeholder 2"/>
          <p:cNvSpPr>
            <a:spLocks noGrp="1"/>
          </p:cNvSpPr>
          <p:nvPr>
            <p:ph idx="1"/>
          </p:nvPr>
        </p:nvSpPr>
        <p:spPr/>
        <p:txBody>
          <a:bodyPr/>
          <a:lstStyle/>
          <a:p>
            <a:r>
              <a:rPr lang="en-US" dirty="0"/>
              <a:t>Awareness of stylistic considerations </a:t>
            </a:r>
          </a:p>
          <a:p>
            <a:pPr lvl="1"/>
            <a:r>
              <a:rPr lang="en-US" dirty="0"/>
              <a:t>Identify details about stylistic changes by audience </a:t>
            </a:r>
          </a:p>
          <a:p>
            <a:r>
              <a:rPr lang="en-US" dirty="0"/>
              <a:t>Tuned in to different levels of writing</a:t>
            </a:r>
          </a:p>
          <a:p>
            <a:pPr lvl="1"/>
            <a:r>
              <a:rPr lang="en-US" dirty="0"/>
              <a:t>Macro: levels of comfort</a:t>
            </a:r>
          </a:p>
          <a:p>
            <a:pPr lvl="1"/>
            <a:r>
              <a:rPr lang="en-US" dirty="0"/>
              <a:t>Micro: style, word choice, organization</a:t>
            </a:r>
          </a:p>
          <a:p>
            <a:r>
              <a:rPr lang="en-US" dirty="0"/>
              <a:t>But</a:t>
            </a:r>
            <a:r>
              <a:rPr lang="mr-IN" dirty="0"/>
              <a:t>…</a:t>
            </a:r>
            <a:r>
              <a:rPr lang="en-US" dirty="0"/>
              <a:t>don’t see the connection between writing in different modes for different audiences</a:t>
            </a:r>
          </a:p>
          <a:p>
            <a:endParaRPr lang="en-US" dirty="0"/>
          </a:p>
        </p:txBody>
      </p:sp>
    </p:spTree>
    <p:extLst>
      <p:ext uri="{BB962C8B-B14F-4D97-AF65-F5344CB8AC3E}">
        <p14:creationId xmlns:p14="http://schemas.microsoft.com/office/powerpoint/2010/main" val="672016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385"/>
                </a:solidFill>
              </a:rPr>
              <a:t>effect of badges</a:t>
            </a:r>
          </a:p>
        </p:txBody>
      </p:sp>
      <p:sp>
        <p:nvSpPr>
          <p:cNvPr id="3" name="Content Placeholder 2"/>
          <p:cNvSpPr>
            <a:spLocks noGrp="1"/>
          </p:cNvSpPr>
          <p:nvPr>
            <p:ph idx="1"/>
          </p:nvPr>
        </p:nvSpPr>
        <p:spPr/>
        <p:txBody>
          <a:bodyPr>
            <a:normAutofit lnSpcReduction="10000"/>
          </a:bodyPr>
          <a:lstStyle/>
          <a:p>
            <a:r>
              <a:rPr lang="en-US" dirty="0"/>
              <a:t>Assessment data </a:t>
            </a:r>
          </a:p>
          <a:p>
            <a:pPr lvl="1"/>
            <a:r>
              <a:rPr lang="en-US" dirty="0"/>
              <a:t>Marked improvement in student writing over the last 3 years</a:t>
            </a:r>
          </a:p>
          <a:p>
            <a:r>
              <a:rPr lang="en-US" dirty="0"/>
              <a:t>Mixed feedback from faculty</a:t>
            </a:r>
          </a:p>
          <a:p>
            <a:pPr lvl="1"/>
            <a:r>
              <a:rPr lang="en-US" dirty="0"/>
              <a:t>Some critical of linguistic badges</a:t>
            </a:r>
          </a:p>
          <a:p>
            <a:pPr lvl="1"/>
            <a:r>
              <a:rPr lang="en-US" dirty="0"/>
              <a:t>Some see the importance of these badges</a:t>
            </a:r>
          </a:p>
          <a:p>
            <a:pPr marL="457200" lvl="1" indent="0">
              <a:buNone/>
            </a:pPr>
            <a:r>
              <a:rPr lang="en-US" i="1" dirty="0"/>
              <a:t>	“These badges have extended the approaches that people take to the literacy 			narrative assignment.”</a:t>
            </a:r>
          </a:p>
          <a:p>
            <a:r>
              <a:rPr lang="en-US" dirty="0"/>
              <a:t>Questions</a:t>
            </a:r>
          </a:p>
          <a:p>
            <a:pPr lvl="1"/>
            <a:r>
              <a:rPr lang="en-US" dirty="0"/>
              <a:t>Who is using the badges? </a:t>
            </a:r>
          </a:p>
          <a:p>
            <a:pPr lvl="1"/>
            <a:r>
              <a:rPr lang="en-US" dirty="0"/>
              <a:t>How are the badges integrated in the classroom? </a:t>
            </a:r>
          </a:p>
          <a:p>
            <a:pPr lvl="1"/>
            <a:r>
              <a:rPr lang="en-US" dirty="0"/>
              <a:t>What do instructors believe are the critical issues in their classroom?</a:t>
            </a:r>
          </a:p>
          <a:p>
            <a:endParaRPr lang="en-US" dirty="0"/>
          </a:p>
        </p:txBody>
      </p:sp>
    </p:spTree>
    <p:extLst>
      <p:ext uri="{BB962C8B-B14F-4D97-AF65-F5344CB8AC3E}">
        <p14:creationId xmlns:p14="http://schemas.microsoft.com/office/powerpoint/2010/main" val="1537056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instructor reactions</a:t>
            </a:r>
          </a:p>
        </p:txBody>
      </p:sp>
      <p:sp>
        <p:nvSpPr>
          <p:cNvPr id="3" name="Content Placeholder 2"/>
          <p:cNvSpPr>
            <a:spLocks noGrp="1"/>
          </p:cNvSpPr>
          <p:nvPr>
            <p:ph idx="1"/>
          </p:nvPr>
        </p:nvSpPr>
        <p:spPr/>
        <p:txBody>
          <a:bodyPr/>
          <a:lstStyle/>
          <a:p>
            <a:r>
              <a:rPr lang="en-US" dirty="0"/>
              <a:t>Fall 2017, 134 sections of ENGL 101 &amp; 102 </a:t>
            </a:r>
          </a:p>
          <a:p>
            <a:pPr lvl="1"/>
            <a:r>
              <a:rPr lang="en-US" dirty="0"/>
              <a:t>Sampled 20 of the 42 instructors</a:t>
            </a:r>
          </a:p>
          <a:p>
            <a:r>
              <a:rPr lang="en-US" dirty="0"/>
              <a:t>When badges assigned</a:t>
            </a:r>
          </a:p>
          <a:p>
            <a:pPr lvl="1"/>
            <a:r>
              <a:rPr lang="en-US" dirty="0"/>
              <a:t>Review of syllabi</a:t>
            </a:r>
          </a:p>
          <a:p>
            <a:r>
              <a:rPr lang="en-US" dirty="0"/>
              <a:t>Beginning of semester (first 4 weeks)</a:t>
            </a:r>
          </a:p>
          <a:p>
            <a:pPr lvl="1"/>
            <a:r>
              <a:rPr lang="en-US" dirty="0"/>
              <a:t>Connected to a specific assignment (e.g., literacy narrative)</a:t>
            </a:r>
          </a:p>
          <a:p>
            <a:r>
              <a:rPr lang="en-US" dirty="0"/>
              <a:t>End of the semester (last 4 weeks)</a:t>
            </a:r>
          </a:p>
          <a:p>
            <a:pPr lvl="1"/>
            <a:r>
              <a:rPr lang="en-US" dirty="0"/>
              <a:t>Connected to nothing</a:t>
            </a:r>
          </a:p>
        </p:txBody>
      </p:sp>
    </p:spTree>
    <p:extLst>
      <p:ext uri="{BB962C8B-B14F-4D97-AF65-F5344CB8AC3E}">
        <p14:creationId xmlns:p14="http://schemas.microsoft.com/office/powerpoint/2010/main" val="378952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badges assigned</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504546258"/>
              </p:ext>
            </p:extLst>
          </p:nvPr>
        </p:nvGraphicFramePr>
        <p:xfrm>
          <a:off x="838200" y="1825625"/>
          <a:ext cx="4689764" cy="3897630"/>
        </p:xfrm>
        <a:graphic>
          <a:graphicData uri="http://schemas.openxmlformats.org/drawingml/2006/table">
            <a:tbl>
              <a:tblPr firstRow="1" bandRow="1">
                <a:tableStyleId>{2D5ABB26-0587-4C30-8999-92F81FD0307C}</a:tableStyleId>
              </a:tblPr>
              <a:tblGrid>
                <a:gridCol w="2292927">
                  <a:extLst>
                    <a:ext uri="{9D8B030D-6E8A-4147-A177-3AD203B41FA5}">
                      <a16:colId xmlns:a16="http://schemas.microsoft.com/office/drawing/2014/main" val="20000"/>
                    </a:ext>
                  </a:extLst>
                </a:gridCol>
                <a:gridCol w="1413164">
                  <a:extLst>
                    <a:ext uri="{9D8B030D-6E8A-4147-A177-3AD203B41FA5}">
                      <a16:colId xmlns:a16="http://schemas.microsoft.com/office/drawing/2014/main" val="20001"/>
                    </a:ext>
                  </a:extLst>
                </a:gridCol>
                <a:gridCol w="983673">
                  <a:extLst>
                    <a:ext uri="{9D8B030D-6E8A-4147-A177-3AD203B41FA5}">
                      <a16:colId xmlns:a16="http://schemas.microsoft.com/office/drawing/2014/main" val="20002"/>
                    </a:ext>
                  </a:extLst>
                </a:gridCol>
              </a:tblGrid>
              <a:tr h="370840">
                <a:tc>
                  <a:txBody>
                    <a:bodyPr/>
                    <a:lstStyle/>
                    <a:p>
                      <a:pPr algn="l" fontAlgn="b"/>
                      <a:r>
                        <a:rPr lang="en-US" sz="2800" b="1" i="0" u="none" strike="noStrike" dirty="0">
                          <a:solidFill>
                            <a:srgbClr val="000000"/>
                          </a:solidFill>
                          <a:effectLst/>
                          <a:latin typeface="Minion Pro" charset="0"/>
                          <a:ea typeface="Minion Pro" charset="0"/>
                          <a:cs typeface="Minion Pro" charset="0"/>
                        </a:rPr>
                        <a:t>101 badges</a:t>
                      </a:r>
                    </a:p>
                  </a:txBody>
                  <a:tcPr marL="4865" marR="4865" marT="6350" marB="0" anchor="b">
                    <a:lnB w="12700" cap="flat" cmpd="sng" algn="ctr">
                      <a:solidFill>
                        <a:schemeClr val="tx1"/>
                      </a:solidFill>
                      <a:prstDash val="solid"/>
                      <a:round/>
                      <a:headEnd type="none" w="med" len="med"/>
                      <a:tailEnd type="none" w="med" len="med"/>
                    </a:lnB>
                  </a:tcPr>
                </a:tc>
                <a:tc>
                  <a:txBody>
                    <a:bodyPr/>
                    <a:lstStyle/>
                    <a:p>
                      <a:pPr algn="ctr" fontAlgn="b"/>
                      <a:r>
                        <a:rPr lang="hr-HR" sz="2800" b="1" i="0" u="none" strike="noStrike" dirty="0">
                          <a:solidFill>
                            <a:srgbClr val="000000"/>
                          </a:solidFill>
                          <a:effectLst/>
                          <a:latin typeface="Minion Pro" charset="0"/>
                          <a:ea typeface="Minion Pro" charset="0"/>
                          <a:cs typeface="Minion Pro" charset="0"/>
                        </a:rPr>
                        <a:t>%</a:t>
                      </a:r>
                    </a:p>
                  </a:txBody>
                  <a:tcPr marL="4865" marR="4865" marT="6350" marB="0" anchor="b">
                    <a:lnB w="12700" cap="flat" cmpd="sng" algn="ctr">
                      <a:solidFill>
                        <a:schemeClr val="tx1"/>
                      </a:solidFill>
                      <a:prstDash val="solid"/>
                      <a:round/>
                      <a:headEnd type="none" w="med" len="med"/>
                      <a:tailEnd type="none" w="med" len="med"/>
                    </a:lnB>
                  </a:tcPr>
                </a:tc>
                <a:tc>
                  <a:txBody>
                    <a:bodyPr/>
                    <a:lstStyle/>
                    <a:p>
                      <a:pPr algn="ctr" fontAlgn="b"/>
                      <a:r>
                        <a:rPr lang="en-US" sz="2800" b="1" i="0" u="none" strike="noStrike" dirty="0">
                          <a:solidFill>
                            <a:srgbClr val="000000"/>
                          </a:solidFill>
                          <a:effectLst/>
                          <a:latin typeface="Minion Pro" charset="0"/>
                          <a:ea typeface="Minion Pro" charset="0"/>
                          <a:cs typeface="Minion Pro" charset="0"/>
                        </a:rPr>
                        <a:t>rank</a:t>
                      </a:r>
                    </a:p>
                  </a:txBody>
                  <a:tcPr marL="4865" marR="4865"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800" u="none" strike="noStrike" dirty="0">
                          <a:effectLst/>
                          <a:latin typeface="Minion Pro" charset="0"/>
                          <a:ea typeface="Minion Pro" charset="0"/>
                          <a:cs typeface="Minion Pro" charset="0"/>
                        </a:rPr>
                        <a:t>Quoting</a:t>
                      </a:r>
                      <a:endParaRPr lang="en-US" sz="2800" b="0" i="0" u="none" strike="noStrike" dirty="0">
                        <a:solidFill>
                          <a:srgbClr val="000000"/>
                        </a:solidFill>
                        <a:effectLst/>
                        <a:latin typeface="Minion Pro" charset="0"/>
                        <a:ea typeface="Minion Pro" charset="0"/>
                        <a:cs typeface="Minion Pro" charset="0"/>
                      </a:endParaRPr>
                    </a:p>
                  </a:txBody>
                  <a:tcPr marL="4865" marR="4865" marT="6350" marB="0" anchor="b">
                    <a:lnT w="12700" cap="flat" cmpd="sng" algn="ctr">
                      <a:solidFill>
                        <a:schemeClr val="tx1"/>
                      </a:solidFill>
                      <a:prstDash val="solid"/>
                      <a:round/>
                      <a:headEnd type="none" w="med" len="med"/>
                      <a:tailEnd type="none" w="med" len="med"/>
                    </a:lnT>
                  </a:tcPr>
                </a:tc>
                <a:tc>
                  <a:txBody>
                    <a:bodyPr/>
                    <a:lstStyle/>
                    <a:p>
                      <a:pPr algn="ctr" fontAlgn="b"/>
                      <a:r>
                        <a:rPr lang="hr-HR" sz="2800" u="none" strike="noStrike" dirty="0">
                          <a:effectLst/>
                          <a:latin typeface="Minion Pro" charset="0"/>
                          <a:ea typeface="Minion Pro" charset="0"/>
                          <a:cs typeface="Minion Pro" charset="0"/>
                        </a:rPr>
                        <a:t>94.74</a:t>
                      </a:r>
                      <a:endParaRPr lang="hr-HR" sz="2800" b="0" i="0" u="none" strike="noStrike" dirty="0">
                        <a:solidFill>
                          <a:srgbClr val="000000"/>
                        </a:solidFill>
                        <a:effectLst/>
                        <a:latin typeface="Minion Pro" charset="0"/>
                        <a:ea typeface="Minion Pro" charset="0"/>
                        <a:cs typeface="Minion Pro" charset="0"/>
                      </a:endParaRPr>
                    </a:p>
                  </a:txBody>
                  <a:tcPr marL="4865" marR="4865" marT="6350"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a:effectLst/>
                          <a:latin typeface="Minion Pro" charset="0"/>
                          <a:ea typeface="Minion Pro" charset="0"/>
                          <a:cs typeface="Minion Pro" charset="0"/>
                        </a:rPr>
                        <a:t>1</a:t>
                      </a:r>
                      <a:endParaRPr lang="en-US" sz="2800" b="0" i="0" u="none" strike="noStrike" dirty="0">
                        <a:solidFill>
                          <a:srgbClr val="000000"/>
                        </a:solidFill>
                        <a:effectLst/>
                        <a:latin typeface="Minion Pro" charset="0"/>
                        <a:ea typeface="Minion Pro" charset="0"/>
                        <a:cs typeface="Minion Pro" charset="0"/>
                      </a:endParaRPr>
                    </a:p>
                  </a:txBody>
                  <a:tcPr marL="4865" marR="4865"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800" u="none" strike="noStrike" dirty="0">
                          <a:effectLst/>
                          <a:latin typeface="Minion Pro" charset="0"/>
                          <a:ea typeface="Minion Pro" charset="0"/>
                          <a:cs typeface="Minion Pro" charset="0"/>
                        </a:rPr>
                        <a:t>Summarizing</a:t>
                      </a:r>
                      <a:endParaRPr lang="en-US" sz="2800" b="0"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hr-HR" sz="2800" u="none" strike="noStrike" dirty="0">
                          <a:effectLst/>
                          <a:latin typeface="Minion Pro" charset="0"/>
                          <a:ea typeface="Minion Pro" charset="0"/>
                          <a:cs typeface="Minion Pro" charset="0"/>
                        </a:rPr>
                        <a:t>94.74</a:t>
                      </a:r>
                      <a:endParaRPr lang="hr-HR" sz="2800" b="0"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en-US" sz="2800" u="none" strike="noStrike" dirty="0">
                          <a:effectLst/>
                          <a:latin typeface="Minion Pro" charset="0"/>
                          <a:ea typeface="Minion Pro" charset="0"/>
                          <a:cs typeface="Minion Pro" charset="0"/>
                        </a:rPr>
                        <a:t>1</a:t>
                      </a:r>
                      <a:endParaRPr lang="en-US" sz="2800" b="0" i="0" u="none" strike="noStrike" dirty="0">
                        <a:solidFill>
                          <a:srgbClr val="000000"/>
                        </a:solidFill>
                        <a:effectLst/>
                        <a:latin typeface="Minion Pro" charset="0"/>
                        <a:ea typeface="Minion Pro" charset="0"/>
                        <a:cs typeface="Minion Pro" charset="0"/>
                      </a:endParaRPr>
                    </a:p>
                  </a:txBody>
                  <a:tcPr marL="4865" marR="4865" marT="6350" marB="0" anchor="b"/>
                </a:tc>
                <a:extLst>
                  <a:ext uri="{0D108BD9-81ED-4DB2-BD59-A6C34878D82A}">
                    <a16:rowId xmlns:a16="http://schemas.microsoft.com/office/drawing/2014/main" val="10002"/>
                  </a:ext>
                </a:extLst>
              </a:tr>
              <a:tr h="370840">
                <a:tc>
                  <a:txBody>
                    <a:bodyPr/>
                    <a:lstStyle/>
                    <a:p>
                      <a:pPr algn="l" fontAlgn="b"/>
                      <a:r>
                        <a:rPr lang="cs-CZ" sz="2800" u="none" strike="noStrike" dirty="0" err="1">
                          <a:effectLst/>
                          <a:latin typeface="Minion Pro" charset="0"/>
                          <a:ea typeface="Minion Pro" charset="0"/>
                          <a:cs typeface="Minion Pro" charset="0"/>
                        </a:rPr>
                        <a:t>Paraphrasing</a:t>
                      </a:r>
                      <a:endParaRPr lang="cs-CZ" sz="2800" b="0"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hr-HR" sz="2800" u="none" strike="noStrike" dirty="0">
                          <a:effectLst/>
                          <a:latin typeface="Minion Pro" charset="0"/>
                          <a:ea typeface="Minion Pro" charset="0"/>
                          <a:cs typeface="Minion Pro" charset="0"/>
                        </a:rPr>
                        <a:t>89.47</a:t>
                      </a:r>
                      <a:endParaRPr lang="hr-HR" sz="2800" b="0"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is-IS" sz="2800" u="none" strike="noStrike" dirty="0">
                          <a:effectLst/>
                          <a:latin typeface="Minion Pro" charset="0"/>
                          <a:ea typeface="Minion Pro" charset="0"/>
                          <a:cs typeface="Minion Pro" charset="0"/>
                        </a:rPr>
                        <a:t>2</a:t>
                      </a:r>
                      <a:endParaRPr lang="is-IS" sz="2800" b="0" i="0" u="none" strike="noStrike" dirty="0">
                        <a:solidFill>
                          <a:srgbClr val="000000"/>
                        </a:solidFill>
                        <a:effectLst/>
                        <a:latin typeface="Minion Pro" charset="0"/>
                        <a:ea typeface="Minion Pro" charset="0"/>
                        <a:cs typeface="Minion Pro" charset="0"/>
                      </a:endParaRPr>
                    </a:p>
                  </a:txBody>
                  <a:tcPr marL="4865" marR="4865" marT="6350" marB="0" anchor="b"/>
                </a:tc>
                <a:extLst>
                  <a:ext uri="{0D108BD9-81ED-4DB2-BD59-A6C34878D82A}">
                    <a16:rowId xmlns:a16="http://schemas.microsoft.com/office/drawing/2014/main" val="10003"/>
                  </a:ext>
                </a:extLst>
              </a:tr>
              <a:tr h="370840">
                <a:tc>
                  <a:txBody>
                    <a:bodyPr/>
                    <a:lstStyle/>
                    <a:p>
                      <a:pPr algn="l" fontAlgn="b"/>
                      <a:r>
                        <a:rPr lang="en-US" sz="2800" u="none" strike="noStrike" dirty="0">
                          <a:effectLst/>
                          <a:latin typeface="Minion Pro" charset="0"/>
                          <a:ea typeface="Minion Pro" charset="0"/>
                          <a:cs typeface="Minion Pro" charset="0"/>
                        </a:rPr>
                        <a:t>Thesis</a:t>
                      </a:r>
                      <a:endParaRPr lang="en-US" sz="2800" b="0"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hr-HR" sz="2800" u="none" strike="noStrike" dirty="0">
                          <a:effectLst/>
                          <a:latin typeface="Minion Pro" charset="0"/>
                          <a:ea typeface="Minion Pro" charset="0"/>
                          <a:cs typeface="Minion Pro" charset="0"/>
                        </a:rPr>
                        <a:t>89.47</a:t>
                      </a:r>
                      <a:endParaRPr lang="hr-HR" sz="2800" b="0"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is-IS" sz="2800" u="none" strike="noStrike" dirty="0">
                          <a:effectLst/>
                          <a:latin typeface="Minion Pro" charset="0"/>
                          <a:ea typeface="Minion Pro" charset="0"/>
                          <a:cs typeface="Minion Pro" charset="0"/>
                        </a:rPr>
                        <a:t>2</a:t>
                      </a:r>
                      <a:endParaRPr lang="is-IS" sz="2800" b="0" i="0" u="none" strike="noStrike" dirty="0">
                        <a:solidFill>
                          <a:srgbClr val="000000"/>
                        </a:solidFill>
                        <a:effectLst/>
                        <a:latin typeface="Minion Pro" charset="0"/>
                        <a:ea typeface="Minion Pro" charset="0"/>
                        <a:cs typeface="Minion Pro" charset="0"/>
                      </a:endParaRPr>
                    </a:p>
                  </a:txBody>
                  <a:tcPr marL="4865" marR="4865" marT="6350" marB="0" anchor="b"/>
                </a:tc>
                <a:extLst>
                  <a:ext uri="{0D108BD9-81ED-4DB2-BD59-A6C34878D82A}">
                    <a16:rowId xmlns:a16="http://schemas.microsoft.com/office/drawing/2014/main" val="10004"/>
                  </a:ext>
                </a:extLst>
              </a:tr>
              <a:tr h="370840">
                <a:tc>
                  <a:txBody>
                    <a:bodyPr/>
                    <a:lstStyle/>
                    <a:p>
                      <a:pPr algn="l" fontAlgn="b"/>
                      <a:r>
                        <a:rPr lang="en-US" sz="2800" u="none" strike="noStrike" dirty="0">
                          <a:effectLst/>
                          <a:latin typeface="Minion Pro" charset="0"/>
                          <a:ea typeface="Minion Pro" charset="0"/>
                          <a:cs typeface="Minion Pro" charset="0"/>
                        </a:rPr>
                        <a:t>Paragraphing</a:t>
                      </a:r>
                      <a:endParaRPr lang="en-US" sz="2800" b="0"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hr-HR" sz="2800" u="none" strike="noStrike" dirty="0">
                          <a:effectLst/>
                          <a:latin typeface="Minion Pro" charset="0"/>
                          <a:ea typeface="Minion Pro" charset="0"/>
                          <a:cs typeface="Minion Pro" charset="0"/>
                        </a:rPr>
                        <a:t>78.95</a:t>
                      </a:r>
                      <a:endParaRPr lang="hr-HR" sz="2800" b="0"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en-US" sz="2800" u="none" strike="noStrike" dirty="0">
                          <a:effectLst/>
                          <a:latin typeface="Minion Pro" charset="0"/>
                          <a:ea typeface="Minion Pro" charset="0"/>
                          <a:cs typeface="Minion Pro" charset="0"/>
                        </a:rPr>
                        <a:t>3</a:t>
                      </a:r>
                      <a:endParaRPr lang="en-US" sz="2800" b="0" i="0" u="none" strike="noStrike" dirty="0">
                        <a:solidFill>
                          <a:srgbClr val="000000"/>
                        </a:solidFill>
                        <a:effectLst/>
                        <a:latin typeface="Minion Pro" charset="0"/>
                        <a:ea typeface="Minion Pro" charset="0"/>
                        <a:cs typeface="Minion Pro" charset="0"/>
                      </a:endParaRPr>
                    </a:p>
                  </a:txBody>
                  <a:tcPr marL="4865" marR="4865" marT="6350" marB="0" anchor="b"/>
                </a:tc>
                <a:extLst>
                  <a:ext uri="{0D108BD9-81ED-4DB2-BD59-A6C34878D82A}">
                    <a16:rowId xmlns:a16="http://schemas.microsoft.com/office/drawing/2014/main" val="10005"/>
                  </a:ext>
                </a:extLst>
              </a:tr>
              <a:tr h="370840">
                <a:tc>
                  <a:txBody>
                    <a:bodyPr/>
                    <a:lstStyle/>
                    <a:p>
                      <a:pPr algn="l" fontAlgn="b"/>
                      <a:r>
                        <a:rPr lang="en-US" sz="2800" b="1" u="none" strike="noStrike" dirty="0">
                          <a:effectLst/>
                          <a:latin typeface="Minion Pro" charset="0"/>
                          <a:ea typeface="Minion Pro" charset="0"/>
                          <a:cs typeface="Minion Pro" charset="0"/>
                        </a:rPr>
                        <a:t>Shifting</a:t>
                      </a:r>
                      <a:r>
                        <a:rPr lang="en-US" sz="2800" b="1" u="none" strike="noStrike" baseline="0" dirty="0">
                          <a:effectLst/>
                          <a:latin typeface="Minion Pro" charset="0"/>
                          <a:ea typeface="Minion Pro" charset="0"/>
                          <a:cs typeface="Minion Pro" charset="0"/>
                        </a:rPr>
                        <a:t> </a:t>
                      </a:r>
                      <a:r>
                        <a:rPr lang="en-US" sz="2800" b="1" u="none" strike="noStrike" dirty="0">
                          <a:effectLst/>
                          <a:latin typeface="Minion Pro" charset="0"/>
                          <a:ea typeface="Minion Pro" charset="0"/>
                          <a:cs typeface="Minion Pro" charset="0"/>
                        </a:rPr>
                        <a:t>Styles</a:t>
                      </a:r>
                      <a:endParaRPr lang="en-US" sz="2800" b="1"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hr-HR" sz="2800" b="1" u="none" strike="noStrike" dirty="0">
                          <a:effectLst/>
                          <a:latin typeface="Minion Pro" charset="0"/>
                          <a:ea typeface="Minion Pro" charset="0"/>
                          <a:cs typeface="Minion Pro" charset="0"/>
                        </a:rPr>
                        <a:t>73.68</a:t>
                      </a:r>
                      <a:endParaRPr lang="hr-HR" sz="2800" b="1"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en-US" sz="2800" b="1" u="none" strike="noStrike" dirty="0">
                          <a:effectLst/>
                          <a:latin typeface="Minion Pro" charset="0"/>
                          <a:ea typeface="Minion Pro" charset="0"/>
                          <a:cs typeface="Minion Pro" charset="0"/>
                        </a:rPr>
                        <a:t>4</a:t>
                      </a:r>
                      <a:endParaRPr lang="en-US" sz="2800" b="1" i="0" u="none" strike="noStrike" dirty="0">
                        <a:solidFill>
                          <a:srgbClr val="000000"/>
                        </a:solidFill>
                        <a:effectLst/>
                        <a:latin typeface="Minion Pro" charset="0"/>
                        <a:ea typeface="Minion Pro" charset="0"/>
                        <a:cs typeface="Minion Pro" charset="0"/>
                      </a:endParaRPr>
                    </a:p>
                  </a:txBody>
                  <a:tcPr marL="4865" marR="4865" marT="6350" marB="0" anchor="b"/>
                </a:tc>
                <a:extLst>
                  <a:ext uri="{0D108BD9-81ED-4DB2-BD59-A6C34878D82A}">
                    <a16:rowId xmlns:a16="http://schemas.microsoft.com/office/drawing/2014/main" val="10006"/>
                  </a:ext>
                </a:extLst>
              </a:tr>
              <a:tr h="370840">
                <a:tc>
                  <a:txBody>
                    <a:bodyPr/>
                    <a:lstStyle/>
                    <a:p>
                      <a:pPr algn="l" fontAlgn="b"/>
                      <a:r>
                        <a:rPr lang="en-US" sz="2800" u="none" strike="noStrike" dirty="0">
                          <a:effectLst/>
                          <a:latin typeface="Minion Pro" charset="0"/>
                          <a:ea typeface="Minion Pro" charset="0"/>
                          <a:cs typeface="Minion Pro" charset="0"/>
                        </a:rPr>
                        <a:t>Synthesis</a:t>
                      </a:r>
                      <a:endParaRPr lang="en-US" sz="2800" b="0"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hr-HR" sz="2800" u="none" strike="noStrike">
                          <a:effectLst/>
                          <a:latin typeface="Minion Pro" charset="0"/>
                          <a:ea typeface="Minion Pro" charset="0"/>
                          <a:cs typeface="Minion Pro" charset="0"/>
                        </a:rPr>
                        <a:t>73.68</a:t>
                      </a:r>
                      <a:endParaRPr lang="hr-HR" sz="2800" b="0" i="0" u="none" strike="noStrike">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en-US" sz="2800" u="none" strike="noStrike" dirty="0">
                          <a:effectLst/>
                          <a:latin typeface="Minion Pro" charset="0"/>
                          <a:ea typeface="Minion Pro" charset="0"/>
                          <a:cs typeface="Minion Pro" charset="0"/>
                        </a:rPr>
                        <a:t>4</a:t>
                      </a:r>
                      <a:endParaRPr lang="en-US" sz="2800" b="0" i="0" u="none" strike="noStrike" dirty="0">
                        <a:solidFill>
                          <a:srgbClr val="000000"/>
                        </a:solidFill>
                        <a:effectLst/>
                        <a:latin typeface="Minion Pro" charset="0"/>
                        <a:ea typeface="Minion Pro" charset="0"/>
                        <a:cs typeface="Minion Pro" charset="0"/>
                      </a:endParaRPr>
                    </a:p>
                  </a:txBody>
                  <a:tcPr marL="4865" marR="4865" marT="6350" marB="0" anchor="b"/>
                </a:tc>
                <a:extLst>
                  <a:ext uri="{0D108BD9-81ED-4DB2-BD59-A6C34878D82A}">
                    <a16:rowId xmlns:a16="http://schemas.microsoft.com/office/drawing/2014/main" val="10007"/>
                  </a:ext>
                </a:extLst>
              </a:tr>
              <a:tr h="370840">
                <a:tc>
                  <a:txBody>
                    <a:bodyPr/>
                    <a:lstStyle/>
                    <a:p>
                      <a:pPr algn="l" fontAlgn="b"/>
                      <a:r>
                        <a:rPr lang="en-US" sz="2800" b="1" u="none" strike="noStrike" dirty="0">
                          <a:effectLst/>
                          <a:latin typeface="Minion Pro" charset="0"/>
                          <a:ea typeface="Minion Pro" charset="0"/>
                          <a:cs typeface="Minion Pro" charset="0"/>
                        </a:rPr>
                        <a:t>Wordsmithing</a:t>
                      </a:r>
                      <a:endParaRPr lang="en-US" sz="2800" b="1" i="0" u="none" strike="noStrike" dirty="0">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hr-HR" sz="2800" b="1" u="none" strike="noStrike">
                          <a:effectLst/>
                          <a:latin typeface="Minion Pro" charset="0"/>
                          <a:ea typeface="Minion Pro" charset="0"/>
                          <a:cs typeface="Minion Pro" charset="0"/>
                        </a:rPr>
                        <a:t>68.42</a:t>
                      </a:r>
                      <a:endParaRPr lang="hr-HR" sz="2800" b="1" i="0" u="none" strike="noStrike">
                        <a:solidFill>
                          <a:srgbClr val="000000"/>
                        </a:solidFill>
                        <a:effectLst/>
                        <a:latin typeface="Minion Pro" charset="0"/>
                        <a:ea typeface="Minion Pro" charset="0"/>
                        <a:cs typeface="Minion Pro" charset="0"/>
                      </a:endParaRPr>
                    </a:p>
                  </a:txBody>
                  <a:tcPr marL="4865" marR="4865" marT="6350" marB="0" anchor="b"/>
                </a:tc>
                <a:tc>
                  <a:txBody>
                    <a:bodyPr/>
                    <a:lstStyle/>
                    <a:p>
                      <a:pPr algn="ctr" fontAlgn="b"/>
                      <a:r>
                        <a:rPr lang="en-US" sz="2800" b="1" u="none" strike="noStrike" dirty="0">
                          <a:effectLst/>
                          <a:latin typeface="Minion Pro" charset="0"/>
                          <a:ea typeface="Minion Pro" charset="0"/>
                          <a:cs typeface="Minion Pro" charset="0"/>
                        </a:rPr>
                        <a:t>5</a:t>
                      </a:r>
                      <a:endParaRPr lang="en-US" sz="2800" b="1" i="0" u="none" strike="noStrike" dirty="0">
                        <a:solidFill>
                          <a:srgbClr val="000000"/>
                        </a:solidFill>
                        <a:effectLst/>
                        <a:latin typeface="Minion Pro" charset="0"/>
                        <a:ea typeface="Minion Pro" charset="0"/>
                        <a:cs typeface="Minion Pro" charset="0"/>
                      </a:endParaRPr>
                    </a:p>
                  </a:txBody>
                  <a:tcPr marL="4865" marR="4865" marT="6350" marB="0" anchor="b"/>
                </a:tc>
                <a:extLst>
                  <a:ext uri="{0D108BD9-81ED-4DB2-BD59-A6C34878D82A}">
                    <a16:rowId xmlns:a16="http://schemas.microsoft.com/office/drawing/2014/main" val="10008"/>
                  </a:ext>
                </a:extLst>
              </a:tr>
            </a:tbl>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val="289014781"/>
              </p:ext>
            </p:extLst>
          </p:nvPr>
        </p:nvGraphicFramePr>
        <p:xfrm>
          <a:off x="6192982" y="1825625"/>
          <a:ext cx="5486400" cy="3464560"/>
        </p:xfrm>
        <a:graphic>
          <a:graphicData uri="http://schemas.openxmlformats.org/drawingml/2006/table">
            <a:tbl>
              <a:tblPr firstRow="1" bandRow="1">
                <a:tableStyleId>{2D5ABB26-0587-4C30-8999-92F81FD0307C}</a:tableStyleId>
              </a:tblPr>
              <a:tblGrid>
                <a:gridCol w="2923309">
                  <a:extLst>
                    <a:ext uri="{9D8B030D-6E8A-4147-A177-3AD203B41FA5}">
                      <a16:colId xmlns:a16="http://schemas.microsoft.com/office/drawing/2014/main" val="20000"/>
                    </a:ext>
                  </a:extLst>
                </a:gridCol>
                <a:gridCol w="1566474">
                  <a:extLst>
                    <a:ext uri="{9D8B030D-6E8A-4147-A177-3AD203B41FA5}">
                      <a16:colId xmlns:a16="http://schemas.microsoft.com/office/drawing/2014/main" val="20001"/>
                    </a:ext>
                  </a:extLst>
                </a:gridCol>
                <a:gridCol w="996617">
                  <a:extLst>
                    <a:ext uri="{9D8B030D-6E8A-4147-A177-3AD203B41FA5}">
                      <a16:colId xmlns:a16="http://schemas.microsoft.com/office/drawing/2014/main" val="20002"/>
                    </a:ext>
                  </a:extLst>
                </a:gridCol>
              </a:tblGrid>
              <a:tr h="370840">
                <a:tc>
                  <a:txBody>
                    <a:bodyPr/>
                    <a:lstStyle/>
                    <a:p>
                      <a:pPr algn="l" fontAlgn="b"/>
                      <a:r>
                        <a:rPr lang="en-US" sz="2800" b="1" u="none" strike="noStrike" dirty="0">
                          <a:effectLst/>
                          <a:latin typeface="Minion Pro" charset="0"/>
                          <a:ea typeface="Minion Pro" charset="0"/>
                          <a:cs typeface="Minion Pro" charset="0"/>
                        </a:rPr>
                        <a:t>102 badges</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hr-HR" sz="2800" b="1" u="none" strike="noStrike" dirty="0">
                          <a:effectLst/>
                          <a:latin typeface="Minion Pro" charset="0"/>
                          <a:ea typeface="Minion Pro" charset="0"/>
                          <a:cs typeface="Minion Pro" charset="0"/>
                        </a:rPr>
                        <a:t>%</a:t>
                      </a:r>
                      <a:endParaRPr lang="hr-HR"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2800" b="1" u="none" strike="noStrike" dirty="0">
                          <a:effectLst/>
                          <a:latin typeface="Minion Pro" charset="0"/>
                          <a:ea typeface="Minion Pro" charset="0"/>
                          <a:cs typeface="Minion Pro" charset="0"/>
                        </a:rPr>
                        <a:t>rank</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800" u="none" strike="noStrike" dirty="0">
                          <a:effectLst/>
                          <a:latin typeface="Minion Pro" charset="0"/>
                          <a:ea typeface="Minion Pro" charset="0"/>
                          <a:cs typeface="Minion Pro" charset="0"/>
                        </a:rPr>
                        <a:t>Analyzing</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nb-NO" sz="2800" u="none" strike="noStrike" dirty="0">
                          <a:effectLst/>
                          <a:latin typeface="Minion Pro" charset="0"/>
                          <a:ea typeface="Minion Pro" charset="0"/>
                          <a:cs typeface="Minion Pro" charset="0"/>
                        </a:rPr>
                        <a:t>100.00</a:t>
                      </a:r>
                      <a:endParaRPr lang="nb-NO"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a:effectLst/>
                          <a:latin typeface="Minion Pro" charset="0"/>
                          <a:ea typeface="Minion Pro" charset="0"/>
                          <a:cs typeface="Minion Pro" charset="0"/>
                        </a:rPr>
                        <a:t>1</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800" u="none" strike="noStrike" dirty="0">
                          <a:effectLst/>
                          <a:latin typeface="Minion Pro" charset="0"/>
                          <a:ea typeface="Minion Pro" charset="0"/>
                          <a:cs typeface="Minion Pro" charset="0"/>
                        </a:rPr>
                        <a:t>Critiquing</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nb-NO" sz="2800" u="none" strike="noStrike" dirty="0">
                          <a:effectLst/>
                          <a:latin typeface="Minion Pro" charset="0"/>
                          <a:ea typeface="Minion Pro" charset="0"/>
                          <a:cs typeface="Minion Pro" charset="0"/>
                        </a:rPr>
                        <a:t>100.00</a:t>
                      </a:r>
                      <a:endParaRPr lang="nb-NO"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1</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2"/>
                  </a:ext>
                </a:extLst>
              </a:tr>
              <a:tr h="370840">
                <a:tc>
                  <a:txBody>
                    <a:bodyPr/>
                    <a:lstStyle/>
                    <a:p>
                      <a:pPr algn="l" fontAlgn="b"/>
                      <a:r>
                        <a:rPr lang="cs-CZ" sz="2800" u="none" strike="noStrike" dirty="0" err="1">
                          <a:effectLst/>
                          <a:latin typeface="Minion Pro" charset="0"/>
                          <a:ea typeface="Minion Pro" charset="0"/>
                          <a:cs typeface="Minion Pro" charset="0"/>
                        </a:rPr>
                        <a:t>Synthesis</a:t>
                      </a:r>
                      <a:r>
                        <a:rPr lang="cs-CZ" sz="2800" u="none" strike="noStrike" dirty="0">
                          <a:effectLst/>
                          <a:latin typeface="Minion Pro" charset="0"/>
                          <a:ea typeface="Minion Pro" charset="0"/>
                          <a:cs typeface="Minion Pro" charset="0"/>
                        </a:rPr>
                        <a:t> 2</a:t>
                      </a:r>
                      <a:endParaRPr lang="cs-CZ"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nb-NO" sz="2800" u="none" strike="noStrike" dirty="0">
                          <a:effectLst/>
                          <a:latin typeface="Minion Pro" charset="0"/>
                          <a:ea typeface="Minion Pro" charset="0"/>
                          <a:cs typeface="Minion Pro" charset="0"/>
                        </a:rPr>
                        <a:t>100.00</a:t>
                      </a:r>
                      <a:endParaRPr lang="nb-NO"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is-IS" sz="2800" u="none" strike="noStrike" dirty="0">
                          <a:effectLst/>
                          <a:latin typeface="Minion Pro" charset="0"/>
                          <a:ea typeface="Minion Pro" charset="0"/>
                          <a:cs typeface="Minion Pro" charset="0"/>
                        </a:rPr>
                        <a:t>1</a:t>
                      </a:r>
                      <a:endParaRPr lang="is-I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3"/>
                  </a:ext>
                </a:extLst>
              </a:tr>
              <a:tr h="370840">
                <a:tc>
                  <a:txBody>
                    <a:bodyPr/>
                    <a:lstStyle/>
                    <a:p>
                      <a:pPr algn="l" fontAlgn="b"/>
                      <a:r>
                        <a:rPr lang="en-US" sz="2800" u="none" strike="noStrike" dirty="0">
                          <a:effectLst/>
                          <a:latin typeface="Minion Pro" charset="0"/>
                          <a:ea typeface="Minion Pro" charset="0"/>
                          <a:cs typeface="Minion Pro" charset="0"/>
                        </a:rPr>
                        <a:t>Paragraphing 2</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u="none" strike="noStrike" dirty="0">
                          <a:effectLst/>
                          <a:latin typeface="Minion Pro" charset="0"/>
                          <a:ea typeface="Minion Pro" charset="0"/>
                          <a:cs typeface="Minion Pro" charset="0"/>
                        </a:rPr>
                        <a:t>94.12</a:t>
                      </a:r>
                      <a:endParaRPr lang="hr-HR"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is-IS" sz="2800" u="none" strike="noStrike" dirty="0">
                          <a:effectLst/>
                          <a:latin typeface="Minion Pro" charset="0"/>
                          <a:ea typeface="Minion Pro" charset="0"/>
                          <a:cs typeface="Minion Pro" charset="0"/>
                        </a:rPr>
                        <a:t>2</a:t>
                      </a:r>
                      <a:endParaRPr lang="is-I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4"/>
                  </a:ext>
                </a:extLst>
              </a:tr>
              <a:tr h="370840">
                <a:tc>
                  <a:txBody>
                    <a:bodyPr/>
                    <a:lstStyle/>
                    <a:p>
                      <a:pPr algn="l" fontAlgn="b"/>
                      <a:r>
                        <a:rPr lang="en-US" sz="2800" u="none" strike="noStrike" dirty="0">
                          <a:effectLst/>
                          <a:latin typeface="Minion Pro" charset="0"/>
                          <a:ea typeface="Minion Pro" charset="0"/>
                          <a:cs typeface="Minion Pro" charset="0"/>
                        </a:rPr>
                        <a:t>Reading Actively</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u="none" strike="noStrike">
                          <a:effectLst/>
                          <a:latin typeface="Minion Pro" charset="0"/>
                          <a:ea typeface="Minion Pro" charset="0"/>
                          <a:cs typeface="Minion Pro" charset="0"/>
                        </a:rPr>
                        <a:t>94.12</a:t>
                      </a:r>
                      <a:endParaRPr lang="hr-HR" sz="2800" b="0" i="0" u="none" strike="noStrike">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2</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5"/>
                  </a:ext>
                </a:extLst>
              </a:tr>
              <a:tr h="370840">
                <a:tc>
                  <a:txBody>
                    <a:bodyPr/>
                    <a:lstStyle/>
                    <a:p>
                      <a:pPr algn="l" fontAlgn="b"/>
                      <a:r>
                        <a:rPr lang="en-US" sz="2800" u="none" strike="noStrike" dirty="0">
                          <a:effectLst/>
                          <a:latin typeface="Minion Pro" charset="0"/>
                          <a:ea typeface="Minion Pro" charset="0"/>
                          <a:cs typeface="Minion Pro" charset="0"/>
                        </a:rPr>
                        <a:t>Imagining Readers</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u="none" strike="noStrike">
                          <a:effectLst/>
                          <a:latin typeface="Minion Pro" charset="0"/>
                          <a:ea typeface="Minion Pro" charset="0"/>
                          <a:cs typeface="Minion Pro" charset="0"/>
                        </a:rPr>
                        <a:t>82.35</a:t>
                      </a:r>
                      <a:endParaRPr lang="hr-HR" sz="2800" b="0" i="0" u="none" strike="noStrike">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3</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6"/>
                  </a:ext>
                </a:extLst>
              </a:tr>
              <a:tr h="370840">
                <a:tc>
                  <a:txBody>
                    <a:bodyPr/>
                    <a:lstStyle/>
                    <a:p>
                      <a:pPr algn="l" fontAlgn="b"/>
                      <a:r>
                        <a:rPr lang="en-US" sz="2800" b="1" u="none" strike="noStrike" dirty="0">
                          <a:effectLst/>
                          <a:latin typeface="Minion Pro" charset="0"/>
                          <a:ea typeface="Minion Pro" charset="0"/>
                          <a:cs typeface="Minion Pro" charset="0"/>
                        </a:rPr>
                        <a:t>Shifting Styles 2</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b="1" u="none" strike="noStrike" dirty="0">
                          <a:effectLst/>
                          <a:latin typeface="Minion Pro" charset="0"/>
                          <a:ea typeface="Minion Pro" charset="0"/>
                          <a:cs typeface="Minion Pro" charset="0"/>
                        </a:rPr>
                        <a:t>52.94</a:t>
                      </a:r>
                      <a:endParaRPr lang="hr-HR" sz="2800" b="1"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b="1" u="none" strike="noStrike" dirty="0">
                          <a:effectLst/>
                          <a:latin typeface="Minion Pro" charset="0"/>
                          <a:ea typeface="Minion Pro" charset="0"/>
                          <a:cs typeface="Minion Pro" charset="0"/>
                        </a:rPr>
                        <a:t>4</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90871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badge usefulness</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538955431"/>
              </p:ext>
            </p:extLst>
          </p:nvPr>
        </p:nvGraphicFramePr>
        <p:xfrm>
          <a:off x="838200" y="1825625"/>
          <a:ext cx="4759036" cy="3897630"/>
        </p:xfrm>
        <a:graphic>
          <a:graphicData uri="http://schemas.openxmlformats.org/drawingml/2006/table">
            <a:tbl>
              <a:tblPr firstRow="1" bandRow="1">
                <a:tableStyleId>{2D5ABB26-0587-4C30-8999-92F81FD0307C}</a:tableStyleId>
              </a:tblPr>
              <a:tblGrid>
                <a:gridCol w="2302015">
                  <a:extLst>
                    <a:ext uri="{9D8B030D-6E8A-4147-A177-3AD203B41FA5}">
                      <a16:colId xmlns:a16="http://schemas.microsoft.com/office/drawing/2014/main" val="20000"/>
                    </a:ext>
                  </a:extLst>
                </a:gridCol>
                <a:gridCol w="1435258">
                  <a:extLst>
                    <a:ext uri="{9D8B030D-6E8A-4147-A177-3AD203B41FA5}">
                      <a16:colId xmlns:a16="http://schemas.microsoft.com/office/drawing/2014/main" val="20001"/>
                    </a:ext>
                  </a:extLst>
                </a:gridCol>
                <a:gridCol w="1021763">
                  <a:extLst>
                    <a:ext uri="{9D8B030D-6E8A-4147-A177-3AD203B41FA5}">
                      <a16:colId xmlns:a16="http://schemas.microsoft.com/office/drawing/2014/main" val="20002"/>
                    </a:ext>
                  </a:extLst>
                </a:gridCol>
              </a:tblGrid>
              <a:tr h="370840">
                <a:tc>
                  <a:txBody>
                    <a:bodyPr/>
                    <a:lstStyle/>
                    <a:p>
                      <a:pPr algn="l" fontAlgn="b"/>
                      <a:r>
                        <a:rPr lang="en-US" sz="2800" b="1" u="none" strike="noStrike" dirty="0">
                          <a:effectLst/>
                          <a:latin typeface="Minion Pro" charset="0"/>
                          <a:ea typeface="Minion Pro" charset="0"/>
                          <a:cs typeface="Minion Pro" charset="0"/>
                        </a:rPr>
                        <a:t>101</a:t>
                      </a:r>
                      <a:r>
                        <a:rPr lang="en-US" sz="2800" b="1" u="none" strike="noStrike" baseline="0" dirty="0">
                          <a:effectLst/>
                          <a:latin typeface="Minion Pro" charset="0"/>
                          <a:ea typeface="Minion Pro" charset="0"/>
                          <a:cs typeface="Minion Pro" charset="0"/>
                        </a:rPr>
                        <a:t> </a:t>
                      </a:r>
                      <a:r>
                        <a:rPr lang="en-US" sz="2800" b="1" u="none" strike="noStrike" dirty="0">
                          <a:effectLst/>
                          <a:latin typeface="Minion Pro" charset="0"/>
                          <a:ea typeface="Minion Pro" charset="0"/>
                          <a:cs typeface="Minion Pro" charset="0"/>
                        </a:rPr>
                        <a:t>badges </a:t>
                      </a:r>
                      <a:endParaRPr lang="en-US" sz="2800" b="1" i="0" u="none" strike="noStrike" dirty="0">
                        <a:solidFill>
                          <a:srgbClr val="000000"/>
                        </a:solidFill>
                        <a:effectLst/>
                        <a:latin typeface="Minion Pro" charset="0"/>
                        <a:ea typeface="Minion Pro" charset="0"/>
                        <a:cs typeface="Minion Pro" charset="0"/>
                      </a:endParaRPr>
                    </a:p>
                  </a:txBody>
                  <a:tcPr marL="4857" marR="4857" marT="6350" marB="0" anchor="b">
                    <a:lnB w="12700" cap="flat" cmpd="sng" algn="ctr">
                      <a:solidFill>
                        <a:schemeClr val="tx1"/>
                      </a:solidFill>
                      <a:prstDash val="solid"/>
                      <a:round/>
                      <a:headEnd type="none" w="med" len="med"/>
                      <a:tailEnd type="none" w="med" len="med"/>
                    </a:lnB>
                  </a:tcPr>
                </a:tc>
                <a:tc>
                  <a:txBody>
                    <a:bodyPr/>
                    <a:lstStyle/>
                    <a:p>
                      <a:pPr algn="ctr" fontAlgn="b"/>
                      <a:r>
                        <a:rPr lang="en-US" sz="2800" b="1" i="0" u="none" strike="noStrike" dirty="0">
                          <a:solidFill>
                            <a:srgbClr val="000000"/>
                          </a:solidFill>
                          <a:effectLst/>
                          <a:latin typeface="Minion Pro" charset="0"/>
                          <a:ea typeface="Minion Pro" charset="0"/>
                          <a:cs typeface="Minion Pro" charset="0"/>
                        </a:rPr>
                        <a:t>%</a:t>
                      </a:r>
                      <a:endParaRPr lang="mr-IN" sz="2800" b="1" i="0" u="none" strike="noStrike" dirty="0">
                        <a:solidFill>
                          <a:srgbClr val="000000"/>
                        </a:solidFill>
                        <a:effectLst/>
                        <a:latin typeface="Minion Pro" charset="0"/>
                        <a:ea typeface="Minion Pro" charset="0"/>
                        <a:cs typeface="Minion Pro" charset="0"/>
                      </a:endParaRPr>
                    </a:p>
                  </a:txBody>
                  <a:tcPr marL="4857" marR="4857" marT="6350" marB="0" anchor="b">
                    <a:lnB w="12700" cap="flat" cmpd="sng" algn="ctr">
                      <a:solidFill>
                        <a:schemeClr val="tx1"/>
                      </a:solidFill>
                      <a:prstDash val="solid"/>
                      <a:round/>
                      <a:headEnd type="none" w="med" len="med"/>
                      <a:tailEnd type="none" w="med" len="med"/>
                    </a:lnB>
                  </a:tcPr>
                </a:tc>
                <a:tc>
                  <a:txBody>
                    <a:bodyPr/>
                    <a:lstStyle/>
                    <a:p>
                      <a:pPr algn="ctr" fontAlgn="b"/>
                      <a:r>
                        <a:rPr lang="en-US" sz="2800" b="1" u="none" strike="noStrike" dirty="0">
                          <a:effectLst/>
                          <a:latin typeface="Minion Pro" charset="0"/>
                          <a:ea typeface="Minion Pro" charset="0"/>
                          <a:cs typeface="Minion Pro" charset="0"/>
                        </a:rPr>
                        <a:t>rank</a:t>
                      </a:r>
                      <a:endParaRPr lang="en-US" sz="2800" b="1" i="0" u="none" strike="noStrike" dirty="0">
                        <a:solidFill>
                          <a:srgbClr val="000000"/>
                        </a:solidFill>
                        <a:effectLst/>
                        <a:latin typeface="Minion Pro" charset="0"/>
                        <a:ea typeface="Minion Pro" charset="0"/>
                        <a:cs typeface="Minion Pro" charset="0"/>
                      </a:endParaRPr>
                    </a:p>
                  </a:txBody>
                  <a:tcPr marL="4857" marR="4857"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800" u="none" strike="noStrike" dirty="0">
                          <a:effectLst/>
                          <a:latin typeface="Minion Pro" charset="0"/>
                          <a:ea typeface="Minion Pro" charset="0"/>
                          <a:cs typeface="Minion Pro" charset="0"/>
                        </a:rPr>
                        <a:t>Quoting</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lnT w="12700" cap="flat" cmpd="sng" algn="ctr">
                      <a:solidFill>
                        <a:schemeClr val="tx1"/>
                      </a:solidFill>
                      <a:prstDash val="solid"/>
                      <a:round/>
                      <a:headEnd type="none" w="med" len="med"/>
                      <a:tailEnd type="none" w="med" len="med"/>
                    </a:lnT>
                  </a:tcPr>
                </a:tc>
                <a:tc>
                  <a:txBody>
                    <a:bodyPr/>
                    <a:lstStyle/>
                    <a:p>
                      <a:pPr algn="ctr" fontAlgn="b"/>
                      <a:r>
                        <a:rPr lang="hr-HR" sz="2800" u="none" strike="noStrike" dirty="0">
                          <a:effectLst/>
                          <a:latin typeface="Minion Pro" charset="0"/>
                          <a:ea typeface="Minion Pro" charset="0"/>
                          <a:cs typeface="Minion Pro" charset="0"/>
                        </a:rPr>
                        <a:t>4.58</a:t>
                      </a:r>
                      <a:endParaRPr lang="hr-HR" sz="2800" b="0" i="0" u="none" strike="noStrike" dirty="0">
                        <a:solidFill>
                          <a:srgbClr val="000000"/>
                        </a:solidFill>
                        <a:effectLst/>
                        <a:latin typeface="Minion Pro" charset="0"/>
                        <a:ea typeface="Minion Pro" charset="0"/>
                        <a:cs typeface="Minion Pro" charset="0"/>
                      </a:endParaRPr>
                    </a:p>
                  </a:txBody>
                  <a:tcPr marL="4857" marR="4857" marT="6350"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a:effectLst/>
                          <a:latin typeface="Minion Pro" charset="0"/>
                          <a:ea typeface="Minion Pro" charset="0"/>
                          <a:cs typeface="Minion Pro" charset="0"/>
                        </a:rPr>
                        <a:t>1</a:t>
                      </a:r>
                      <a:endParaRPr lang="en-US" sz="2800" b="0" i="0" u="none" strike="noStrike">
                        <a:solidFill>
                          <a:srgbClr val="000000"/>
                        </a:solidFill>
                        <a:effectLst/>
                        <a:latin typeface="Minion Pro" charset="0"/>
                        <a:ea typeface="Minion Pro" charset="0"/>
                        <a:cs typeface="Minion Pro" charset="0"/>
                      </a:endParaRPr>
                    </a:p>
                  </a:txBody>
                  <a:tcPr marL="4857" marR="4857"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800" u="none" strike="noStrike" dirty="0">
                          <a:effectLst/>
                          <a:latin typeface="Minion Pro" charset="0"/>
                          <a:ea typeface="Minion Pro" charset="0"/>
                          <a:cs typeface="Minion Pro" charset="0"/>
                        </a:rPr>
                        <a:t>Thesis</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hr-HR" sz="2800" u="none" strike="noStrike" dirty="0">
                          <a:effectLst/>
                          <a:latin typeface="Minion Pro" charset="0"/>
                          <a:ea typeface="Minion Pro" charset="0"/>
                          <a:cs typeface="Minion Pro" charset="0"/>
                        </a:rPr>
                        <a:t>4.35</a:t>
                      </a:r>
                      <a:endParaRPr lang="hr-HR" sz="2800" b="0"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is-IS" sz="2800" u="none" strike="noStrike">
                          <a:effectLst/>
                          <a:latin typeface="Minion Pro" charset="0"/>
                          <a:ea typeface="Minion Pro" charset="0"/>
                          <a:cs typeface="Minion Pro" charset="0"/>
                        </a:rPr>
                        <a:t>2</a:t>
                      </a:r>
                      <a:endParaRPr lang="is-IS" sz="2800" b="0" i="0" u="none" strike="noStrike">
                        <a:solidFill>
                          <a:srgbClr val="000000"/>
                        </a:solidFill>
                        <a:effectLst/>
                        <a:latin typeface="Minion Pro" charset="0"/>
                        <a:ea typeface="Minion Pro" charset="0"/>
                        <a:cs typeface="Minion Pro" charset="0"/>
                      </a:endParaRPr>
                    </a:p>
                  </a:txBody>
                  <a:tcPr marL="4857" marR="4857" marT="6350" marB="0" anchor="b"/>
                </a:tc>
                <a:extLst>
                  <a:ext uri="{0D108BD9-81ED-4DB2-BD59-A6C34878D82A}">
                    <a16:rowId xmlns:a16="http://schemas.microsoft.com/office/drawing/2014/main" val="10002"/>
                  </a:ext>
                </a:extLst>
              </a:tr>
              <a:tr h="370840">
                <a:tc>
                  <a:txBody>
                    <a:bodyPr/>
                    <a:lstStyle/>
                    <a:p>
                      <a:pPr algn="l" fontAlgn="b"/>
                      <a:r>
                        <a:rPr lang="cs-CZ" sz="2800" u="none" strike="noStrike" dirty="0" err="1">
                          <a:effectLst/>
                          <a:latin typeface="Minion Pro" charset="0"/>
                          <a:ea typeface="Minion Pro" charset="0"/>
                          <a:cs typeface="Minion Pro" charset="0"/>
                        </a:rPr>
                        <a:t>Paraphrasing</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hr-HR" sz="2800" u="none" strike="noStrike" dirty="0">
                          <a:effectLst/>
                          <a:latin typeface="Minion Pro" charset="0"/>
                          <a:ea typeface="Minion Pro" charset="0"/>
                          <a:cs typeface="Minion Pro" charset="0"/>
                        </a:rPr>
                        <a:t>4.17</a:t>
                      </a:r>
                      <a:endParaRPr lang="hr-HR" sz="2800" b="0"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en-US" sz="2800" u="none" strike="noStrike" dirty="0">
                          <a:effectLst/>
                          <a:latin typeface="Minion Pro" charset="0"/>
                          <a:ea typeface="Minion Pro" charset="0"/>
                          <a:cs typeface="Minion Pro" charset="0"/>
                        </a:rPr>
                        <a:t>3</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tc>
                <a:extLst>
                  <a:ext uri="{0D108BD9-81ED-4DB2-BD59-A6C34878D82A}">
                    <a16:rowId xmlns:a16="http://schemas.microsoft.com/office/drawing/2014/main" val="10003"/>
                  </a:ext>
                </a:extLst>
              </a:tr>
              <a:tr h="370840">
                <a:tc>
                  <a:txBody>
                    <a:bodyPr/>
                    <a:lstStyle/>
                    <a:p>
                      <a:pPr algn="l" fontAlgn="b"/>
                      <a:r>
                        <a:rPr lang="en-US" sz="2800" u="none" strike="noStrike" dirty="0">
                          <a:effectLst/>
                          <a:latin typeface="Minion Pro" charset="0"/>
                          <a:ea typeface="Minion Pro" charset="0"/>
                          <a:cs typeface="Minion Pro" charset="0"/>
                        </a:rPr>
                        <a:t>Synthesis</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hr-HR" sz="2800" u="none" strike="noStrike" dirty="0">
                          <a:effectLst/>
                          <a:latin typeface="Minion Pro" charset="0"/>
                          <a:ea typeface="Minion Pro" charset="0"/>
                          <a:cs typeface="Minion Pro" charset="0"/>
                        </a:rPr>
                        <a:t>4.17</a:t>
                      </a:r>
                      <a:endParaRPr lang="hr-HR" sz="2800" b="0"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en-US" sz="2800" u="none" strike="noStrike" dirty="0">
                          <a:effectLst/>
                          <a:latin typeface="Minion Pro" charset="0"/>
                          <a:ea typeface="Minion Pro" charset="0"/>
                          <a:cs typeface="Minion Pro" charset="0"/>
                        </a:rPr>
                        <a:t>3</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tc>
                <a:extLst>
                  <a:ext uri="{0D108BD9-81ED-4DB2-BD59-A6C34878D82A}">
                    <a16:rowId xmlns:a16="http://schemas.microsoft.com/office/drawing/2014/main" val="10004"/>
                  </a:ext>
                </a:extLst>
              </a:tr>
              <a:tr h="370840">
                <a:tc>
                  <a:txBody>
                    <a:bodyPr/>
                    <a:lstStyle/>
                    <a:p>
                      <a:pPr algn="l" fontAlgn="b"/>
                      <a:r>
                        <a:rPr lang="en-US" sz="2800" u="none" strike="noStrike" dirty="0">
                          <a:effectLst/>
                          <a:latin typeface="Minion Pro" charset="0"/>
                          <a:ea typeface="Minion Pro" charset="0"/>
                          <a:cs typeface="Minion Pro" charset="0"/>
                        </a:rPr>
                        <a:t>Summarizing</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hr-HR" sz="2800" u="none" strike="noStrike">
                          <a:effectLst/>
                          <a:latin typeface="Minion Pro" charset="0"/>
                          <a:ea typeface="Minion Pro" charset="0"/>
                          <a:cs typeface="Minion Pro" charset="0"/>
                        </a:rPr>
                        <a:t>3.95</a:t>
                      </a:r>
                      <a:endParaRPr lang="hr-HR" sz="2800" b="0" i="0" u="none" strike="noStrike">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en-US" sz="2800" u="none" strike="noStrike" dirty="0">
                          <a:effectLst/>
                          <a:latin typeface="Minion Pro" charset="0"/>
                          <a:ea typeface="Minion Pro" charset="0"/>
                          <a:cs typeface="Minion Pro" charset="0"/>
                        </a:rPr>
                        <a:t>4</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tc>
                <a:extLst>
                  <a:ext uri="{0D108BD9-81ED-4DB2-BD59-A6C34878D82A}">
                    <a16:rowId xmlns:a16="http://schemas.microsoft.com/office/drawing/2014/main" val="10005"/>
                  </a:ext>
                </a:extLst>
              </a:tr>
              <a:tr h="370840">
                <a:tc>
                  <a:txBody>
                    <a:bodyPr/>
                    <a:lstStyle/>
                    <a:p>
                      <a:pPr algn="l" fontAlgn="b"/>
                      <a:r>
                        <a:rPr lang="en-US" sz="2800" b="1" u="none" strike="noStrike" dirty="0">
                          <a:effectLst/>
                          <a:latin typeface="Minion Pro" charset="0"/>
                          <a:ea typeface="Minion Pro" charset="0"/>
                          <a:cs typeface="Minion Pro" charset="0"/>
                        </a:rPr>
                        <a:t>Wordsmithing</a:t>
                      </a:r>
                      <a:endParaRPr lang="en-US" sz="2800" b="1"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hr-HR" sz="2800" b="1" u="none" strike="noStrike" dirty="0">
                          <a:effectLst/>
                          <a:latin typeface="Minion Pro" charset="0"/>
                          <a:ea typeface="Minion Pro" charset="0"/>
                          <a:cs typeface="Minion Pro" charset="0"/>
                        </a:rPr>
                        <a:t>3.53</a:t>
                      </a:r>
                      <a:endParaRPr lang="hr-HR" sz="2800" b="1"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en-US" sz="2800" b="1" u="none" strike="noStrike" dirty="0">
                          <a:effectLst/>
                          <a:latin typeface="Minion Pro" charset="0"/>
                          <a:ea typeface="Minion Pro" charset="0"/>
                          <a:cs typeface="Minion Pro" charset="0"/>
                        </a:rPr>
                        <a:t>5</a:t>
                      </a:r>
                      <a:endParaRPr lang="en-US" sz="2800" b="1" i="0" u="none" strike="noStrike" dirty="0">
                        <a:solidFill>
                          <a:srgbClr val="000000"/>
                        </a:solidFill>
                        <a:effectLst/>
                        <a:latin typeface="Minion Pro" charset="0"/>
                        <a:ea typeface="Minion Pro" charset="0"/>
                        <a:cs typeface="Minion Pro" charset="0"/>
                      </a:endParaRPr>
                    </a:p>
                  </a:txBody>
                  <a:tcPr marL="4857" marR="4857" marT="6350" marB="0" anchor="b"/>
                </a:tc>
                <a:extLst>
                  <a:ext uri="{0D108BD9-81ED-4DB2-BD59-A6C34878D82A}">
                    <a16:rowId xmlns:a16="http://schemas.microsoft.com/office/drawing/2014/main" val="10006"/>
                  </a:ext>
                </a:extLst>
              </a:tr>
              <a:tr h="370840">
                <a:tc>
                  <a:txBody>
                    <a:bodyPr/>
                    <a:lstStyle/>
                    <a:p>
                      <a:pPr algn="l" fontAlgn="b"/>
                      <a:r>
                        <a:rPr lang="en-US" sz="2800" u="none" strike="noStrike" dirty="0">
                          <a:effectLst/>
                          <a:latin typeface="Minion Pro" charset="0"/>
                          <a:ea typeface="Minion Pro" charset="0"/>
                          <a:cs typeface="Minion Pro" charset="0"/>
                        </a:rPr>
                        <a:t>Paragraphing</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uk-UA" sz="2800" u="none" strike="noStrike">
                          <a:effectLst/>
                          <a:latin typeface="Minion Pro" charset="0"/>
                          <a:ea typeface="Minion Pro" charset="0"/>
                          <a:cs typeface="Minion Pro" charset="0"/>
                        </a:rPr>
                        <a:t>3.39</a:t>
                      </a:r>
                      <a:endParaRPr lang="uk-UA" sz="2800" b="0" i="0" u="none" strike="noStrike">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en-US" sz="2800" u="none" strike="noStrike" dirty="0">
                          <a:effectLst/>
                          <a:latin typeface="Minion Pro" charset="0"/>
                          <a:ea typeface="Minion Pro" charset="0"/>
                          <a:cs typeface="Minion Pro" charset="0"/>
                        </a:rPr>
                        <a:t>6</a:t>
                      </a:r>
                      <a:endParaRPr lang="en-US" sz="2800" b="0" i="0" u="none" strike="noStrike" dirty="0">
                        <a:solidFill>
                          <a:srgbClr val="000000"/>
                        </a:solidFill>
                        <a:effectLst/>
                        <a:latin typeface="Minion Pro" charset="0"/>
                        <a:ea typeface="Minion Pro" charset="0"/>
                        <a:cs typeface="Minion Pro" charset="0"/>
                      </a:endParaRPr>
                    </a:p>
                  </a:txBody>
                  <a:tcPr marL="4857" marR="4857" marT="6350" marB="0" anchor="b"/>
                </a:tc>
                <a:extLst>
                  <a:ext uri="{0D108BD9-81ED-4DB2-BD59-A6C34878D82A}">
                    <a16:rowId xmlns:a16="http://schemas.microsoft.com/office/drawing/2014/main" val="10007"/>
                  </a:ext>
                </a:extLst>
              </a:tr>
              <a:tr h="370840">
                <a:tc>
                  <a:txBody>
                    <a:bodyPr/>
                    <a:lstStyle/>
                    <a:p>
                      <a:pPr algn="l" fontAlgn="b"/>
                      <a:r>
                        <a:rPr lang="en-US" sz="2800" b="1" u="none" strike="noStrike" dirty="0">
                          <a:effectLst/>
                          <a:latin typeface="Minion Pro" charset="0"/>
                          <a:ea typeface="Minion Pro" charset="0"/>
                          <a:cs typeface="Minion Pro" charset="0"/>
                        </a:rPr>
                        <a:t>Shifting</a:t>
                      </a:r>
                      <a:r>
                        <a:rPr lang="en-US" sz="2800" b="1" u="none" strike="noStrike" baseline="0" dirty="0">
                          <a:effectLst/>
                          <a:latin typeface="Minion Pro" charset="0"/>
                          <a:ea typeface="Minion Pro" charset="0"/>
                          <a:cs typeface="Minion Pro" charset="0"/>
                        </a:rPr>
                        <a:t> </a:t>
                      </a:r>
                      <a:r>
                        <a:rPr lang="en-US" sz="2800" b="1" u="none" strike="noStrike" dirty="0">
                          <a:effectLst/>
                          <a:latin typeface="Minion Pro" charset="0"/>
                          <a:ea typeface="Minion Pro" charset="0"/>
                          <a:cs typeface="Minion Pro" charset="0"/>
                        </a:rPr>
                        <a:t>Styles</a:t>
                      </a:r>
                      <a:endParaRPr lang="en-US" sz="2800" b="1"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hr-HR" sz="2800" b="1" u="none" strike="noStrike" dirty="0">
                          <a:effectLst/>
                          <a:latin typeface="Minion Pro" charset="0"/>
                          <a:ea typeface="Minion Pro" charset="0"/>
                          <a:cs typeface="Minion Pro" charset="0"/>
                        </a:rPr>
                        <a:t>3.18</a:t>
                      </a:r>
                      <a:endParaRPr lang="hr-HR" sz="2800" b="1" i="0" u="none" strike="noStrike" dirty="0">
                        <a:solidFill>
                          <a:srgbClr val="000000"/>
                        </a:solidFill>
                        <a:effectLst/>
                        <a:latin typeface="Minion Pro" charset="0"/>
                        <a:ea typeface="Minion Pro" charset="0"/>
                        <a:cs typeface="Minion Pro" charset="0"/>
                      </a:endParaRPr>
                    </a:p>
                  </a:txBody>
                  <a:tcPr marL="4857" marR="4857" marT="6350" marB="0" anchor="b"/>
                </a:tc>
                <a:tc>
                  <a:txBody>
                    <a:bodyPr/>
                    <a:lstStyle/>
                    <a:p>
                      <a:pPr algn="ctr" fontAlgn="b"/>
                      <a:r>
                        <a:rPr lang="en-US" sz="2800" b="1" u="none" strike="noStrike" dirty="0">
                          <a:effectLst/>
                          <a:latin typeface="Minion Pro" charset="0"/>
                          <a:ea typeface="Minion Pro" charset="0"/>
                          <a:cs typeface="Minion Pro" charset="0"/>
                        </a:rPr>
                        <a:t>7</a:t>
                      </a:r>
                      <a:endParaRPr lang="en-US" sz="2800" b="1" i="0" u="none" strike="noStrike" dirty="0">
                        <a:solidFill>
                          <a:srgbClr val="000000"/>
                        </a:solidFill>
                        <a:effectLst/>
                        <a:latin typeface="Minion Pro" charset="0"/>
                        <a:ea typeface="Minion Pro" charset="0"/>
                        <a:cs typeface="Minion Pro" charset="0"/>
                      </a:endParaRPr>
                    </a:p>
                  </a:txBody>
                  <a:tcPr marL="4857" marR="4857" marT="6350" marB="0" anchor="b"/>
                </a:tc>
                <a:extLst>
                  <a:ext uri="{0D108BD9-81ED-4DB2-BD59-A6C34878D82A}">
                    <a16:rowId xmlns:a16="http://schemas.microsoft.com/office/drawing/2014/main" val="10008"/>
                  </a:ext>
                </a:extLst>
              </a:tr>
            </a:tbl>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val="930884349"/>
              </p:ext>
            </p:extLst>
          </p:nvPr>
        </p:nvGraphicFramePr>
        <p:xfrm>
          <a:off x="6206837" y="1825625"/>
          <a:ext cx="5333999" cy="3464560"/>
        </p:xfrm>
        <a:graphic>
          <a:graphicData uri="http://schemas.openxmlformats.org/drawingml/2006/table">
            <a:tbl>
              <a:tblPr firstRow="1" bandRow="1">
                <a:tableStyleId>{2D5ABB26-0587-4C30-8999-92F81FD0307C}</a:tableStyleId>
              </a:tblPr>
              <a:tblGrid>
                <a:gridCol w="2867890">
                  <a:extLst>
                    <a:ext uri="{9D8B030D-6E8A-4147-A177-3AD203B41FA5}">
                      <a16:colId xmlns:a16="http://schemas.microsoft.com/office/drawing/2014/main" val="20000"/>
                    </a:ext>
                  </a:extLst>
                </a:gridCol>
                <a:gridCol w="1288473">
                  <a:extLst>
                    <a:ext uri="{9D8B030D-6E8A-4147-A177-3AD203B41FA5}">
                      <a16:colId xmlns:a16="http://schemas.microsoft.com/office/drawing/2014/main" val="20001"/>
                    </a:ext>
                  </a:extLst>
                </a:gridCol>
                <a:gridCol w="1177636">
                  <a:extLst>
                    <a:ext uri="{9D8B030D-6E8A-4147-A177-3AD203B41FA5}">
                      <a16:colId xmlns:a16="http://schemas.microsoft.com/office/drawing/2014/main" val="20002"/>
                    </a:ext>
                  </a:extLst>
                </a:gridCol>
              </a:tblGrid>
              <a:tr h="370840">
                <a:tc>
                  <a:txBody>
                    <a:bodyPr/>
                    <a:lstStyle/>
                    <a:p>
                      <a:pPr algn="l" fontAlgn="b"/>
                      <a:r>
                        <a:rPr lang="en-US" sz="2800" b="1" u="none" strike="noStrike" dirty="0">
                          <a:effectLst/>
                          <a:latin typeface="Minion Pro" charset="0"/>
                          <a:ea typeface="Minion Pro" charset="0"/>
                          <a:cs typeface="Minion Pro" charset="0"/>
                        </a:rPr>
                        <a:t>102 badges </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2800" b="1" u="none" strike="noStrike" dirty="0">
                          <a:effectLst/>
                          <a:latin typeface="Minion Pro" charset="0"/>
                          <a:ea typeface="Minion Pro" charset="0"/>
                          <a:cs typeface="Minion Pro" charset="0"/>
                        </a:rPr>
                        <a:t>%</a:t>
                      </a:r>
                      <a:endParaRPr lang="mr-IN"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2800" b="1" u="none" strike="noStrike" dirty="0">
                          <a:effectLst/>
                          <a:latin typeface="Minion Pro" charset="0"/>
                          <a:ea typeface="Minion Pro" charset="0"/>
                          <a:cs typeface="Minion Pro" charset="0"/>
                        </a:rPr>
                        <a:t>rank</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800" u="none" strike="noStrike" dirty="0">
                          <a:effectLst/>
                          <a:latin typeface="Minion Pro" charset="0"/>
                          <a:ea typeface="Minion Pro" charset="0"/>
                          <a:cs typeface="Minion Pro" charset="0"/>
                        </a:rPr>
                        <a:t>Critiquing</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hr-HR" sz="2800" u="none" strike="noStrike" dirty="0">
                          <a:effectLst/>
                          <a:latin typeface="Minion Pro" charset="0"/>
                          <a:ea typeface="Minion Pro" charset="0"/>
                          <a:cs typeface="Minion Pro" charset="0"/>
                        </a:rPr>
                        <a:t>4.75</a:t>
                      </a:r>
                      <a:endParaRPr lang="hr-HR"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a:effectLst/>
                          <a:latin typeface="Minion Pro" charset="0"/>
                          <a:ea typeface="Minion Pro" charset="0"/>
                          <a:cs typeface="Minion Pro" charset="0"/>
                        </a:rPr>
                        <a:t>1</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800" u="none" strike="noStrike" dirty="0">
                          <a:effectLst/>
                          <a:latin typeface="Minion Pro" charset="0"/>
                          <a:ea typeface="Minion Pro" charset="0"/>
                          <a:cs typeface="Minion Pro" charset="0"/>
                        </a:rPr>
                        <a:t>Analyzing</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u="none" strike="noStrike" dirty="0">
                          <a:effectLst/>
                          <a:latin typeface="Minion Pro" charset="0"/>
                          <a:ea typeface="Minion Pro" charset="0"/>
                          <a:cs typeface="Minion Pro" charset="0"/>
                        </a:rPr>
                        <a:t>4.60</a:t>
                      </a:r>
                      <a:endParaRPr lang="hr-HR"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is-IS" sz="2800" u="none" strike="noStrike">
                          <a:effectLst/>
                          <a:latin typeface="Minion Pro" charset="0"/>
                          <a:ea typeface="Minion Pro" charset="0"/>
                          <a:cs typeface="Minion Pro" charset="0"/>
                        </a:rPr>
                        <a:t>2</a:t>
                      </a:r>
                      <a:endParaRPr lang="is-IS" sz="2800" b="0" i="0" u="none" strike="noStrike">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2"/>
                  </a:ext>
                </a:extLst>
              </a:tr>
              <a:tr h="370840">
                <a:tc>
                  <a:txBody>
                    <a:bodyPr/>
                    <a:lstStyle/>
                    <a:p>
                      <a:pPr algn="l" fontAlgn="b"/>
                      <a:r>
                        <a:rPr lang="cs-CZ" sz="2800" u="none" strike="noStrike" dirty="0" err="1">
                          <a:effectLst/>
                          <a:latin typeface="Minion Pro" charset="0"/>
                          <a:ea typeface="Minion Pro" charset="0"/>
                          <a:cs typeface="Minion Pro" charset="0"/>
                        </a:rPr>
                        <a:t>Synthesis</a:t>
                      </a:r>
                      <a:r>
                        <a:rPr lang="cs-CZ" sz="2800" u="none" strike="noStrike" dirty="0">
                          <a:effectLst/>
                          <a:latin typeface="Minion Pro" charset="0"/>
                          <a:ea typeface="Minion Pro" charset="0"/>
                          <a:cs typeface="Minion Pro" charset="0"/>
                        </a:rPr>
                        <a:t> 2</a:t>
                      </a:r>
                      <a:endParaRPr lang="cs-CZ"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u="none" strike="noStrike" dirty="0">
                          <a:effectLst/>
                          <a:latin typeface="Minion Pro" charset="0"/>
                          <a:ea typeface="Minion Pro" charset="0"/>
                          <a:cs typeface="Minion Pro" charset="0"/>
                        </a:rPr>
                        <a:t>4.13</a:t>
                      </a:r>
                      <a:endParaRPr lang="hr-HR"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a:effectLst/>
                          <a:latin typeface="Minion Pro" charset="0"/>
                          <a:ea typeface="Minion Pro" charset="0"/>
                          <a:cs typeface="Minion Pro" charset="0"/>
                        </a:rPr>
                        <a:t>3</a:t>
                      </a:r>
                      <a:endParaRPr lang="en-US" sz="2800" b="0" i="0" u="none" strike="noStrike">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3"/>
                  </a:ext>
                </a:extLst>
              </a:tr>
              <a:tr h="370840">
                <a:tc>
                  <a:txBody>
                    <a:bodyPr/>
                    <a:lstStyle/>
                    <a:p>
                      <a:pPr algn="l" fontAlgn="b"/>
                      <a:r>
                        <a:rPr lang="en-US" sz="2800" u="none" strike="noStrike" dirty="0">
                          <a:effectLst/>
                          <a:latin typeface="Minion Pro" charset="0"/>
                          <a:ea typeface="Minion Pro" charset="0"/>
                          <a:cs typeface="Minion Pro" charset="0"/>
                        </a:rPr>
                        <a:t>Reading Actively</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u="none" strike="noStrike" dirty="0">
                          <a:effectLst/>
                          <a:latin typeface="Minion Pro" charset="0"/>
                          <a:ea typeface="Minion Pro" charset="0"/>
                          <a:cs typeface="Minion Pro" charset="0"/>
                        </a:rPr>
                        <a:t>3.94</a:t>
                      </a:r>
                      <a:endParaRPr lang="hr-HR"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3</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4"/>
                  </a:ext>
                </a:extLst>
              </a:tr>
              <a:tr h="370840">
                <a:tc>
                  <a:txBody>
                    <a:bodyPr/>
                    <a:lstStyle/>
                    <a:p>
                      <a:pPr algn="l" fontAlgn="b"/>
                      <a:r>
                        <a:rPr lang="en-US" sz="2800" u="none" strike="noStrike" dirty="0">
                          <a:effectLst/>
                          <a:latin typeface="Minion Pro" charset="0"/>
                          <a:ea typeface="Minion Pro" charset="0"/>
                          <a:cs typeface="Minion Pro" charset="0"/>
                        </a:rPr>
                        <a:t>Imagining Readers</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u="none" strike="noStrike" dirty="0">
                          <a:effectLst/>
                          <a:latin typeface="Minion Pro" charset="0"/>
                          <a:ea typeface="Minion Pro" charset="0"/>
                          <a:cs typeface="Minion Pro" charset="0"/>
                        </a:rPr>
                        <a:t>3.71</a:t>
                      </a:r>
                      <a:endParaRPr lang="hr-HR"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4</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5"/>
                  </a:ext>
                </a:extLst>
              </a:tr>
              <a:tr h="370840">
                <a:tc>
                  <a:txBody>
                    <a:bodyPr/>
                    <a:lstStyle/>
                    <a:p>
                      <a:pPr algn="l" fontAlgn="b"/>
                      <a:r>
                        <a:rPr lang="en-US" sz="2800" u="none" strike="noStrike" dirty="0">
                          <a:effectLst/>
                          <a:latin typeface="Minion Pro" charset="0"/>
                          <a:ea typeface="Minion Pro" charset="0"/>
                          <a:cs typeface="Minion Pro" charset="0"/>
                        </a:rPr>
                        <a:t>Paragraphing 2</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u="none" strike="noStrike" dirty="0">
                          <a:effectLst/>
                          <a:latin typeface="Minion Pro" charset="0"/>
                          <a:ea typeface="Minion Pro" charset="0"/>
                          <a:cs typeface="Minion Pro" charset="0"/>
                        </a:rPr>
                        <a:t>3.27</a:t>
                      </a:r>
                      <a:endParaRPr lang="hr-HR"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5</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6"/>
                  </a:ext>
                </a:extLst>
              </a:tr>
              <a:tr h="370840">
                <a:tc>
                  <a:txBody>
                    <a:bodyPr/>
                    <a:lstStyle/>
                    <a:p>
                      <a:pPr algn="l" fontAlgn="b"/>
                      <a:r>
                        <a:rPr lang="en-US" sz="2800" b="1" u="none" strike="noStrike" dirty="0">
                          <a:effectLst/>
                          <a:latin typeface="Minion Pro" charset="0"/>
                          <a:ea typeface="Minion Pro" charset="0"/>
                          <a:cs typeface="Minion Pro" charset="0"/>
                        </a:rPr>
                        <a:t>Shifting Styles 2</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hr-HR" sz="2800" b="1" u="none" strike="noStrike" dirty="0">
                          <a:effectLst/>
                          <a:latin typeface="Minion Pro" charset="0"/>
                          <a:ea typeface="Minion Pro" charset="0"/>
                          <a:cs typeface="Minion Pro" charset="0"/>
                        </a:rPr>
                        <a:t>3.25</a:t>
                      </a:r>
                      <a:endParaRPr lang="hr-HR" sz="2800" b="1"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b="1" u="none" strike="noStrike" dirty="0">
                          <a:effectLst/>
                          <a:latin typeface="Minion Pro" charset="0"/>
                          <a:ea typeface="Minion Pro" charset="0"/>
                          <a:cs typeface="Minion Pro" charset="0"/>
                        </a:rPr>
                        <a:t>6</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88781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badges aren’t assigned</a:t>
            </a:r>
          </a:p>
        </p:txBody>
      </p:sp>
      <p:sp>
        <p:nvSpPr>
          <p:cNvPr id="3" name="Content Placeholder 2"/>
          <p:cNvSpPr>
            <a:spLocks noGrp="1"/>
          </p:cNvSpPr>
          <p:nvPr>
            <p:ph sz="half" idx="1"/>
          </p:nvPr>
        </p:nvSpPr>
        <p:spPr/>
        <p:txBody>
          <a:bodyPr>
            <a:normAutofit/>
          </a:bodyPr>
          <a:lstStyle/>
          <a:p>
            <a:pPr marL="0" indent="0">
              <a:buNone/>
            </a:pPr>
            <a:r>
              <a:rPr lang="en-US" b="1" dirty="0"/>
              <a:t>Desire for skills and drills</a:t>
            </a:r>
          </a:p>
          <a:p>
            <a:pPr marL="0" indent="0">
              <a:buNone/>
            </a:pPr>
            <a:endParaRPr lang="en-US" i="1" dirty="0"/>
          </a:p>
          <a:p>
            <a:pPr marL="466725" indent="-466725">
              <a:buNone/>
            </a:pPr>
            <a:r>
              <a:rPr lang="en-US" i="1" dirty="0"/>
              <a:t>“these two </a:t>
            </a:r>
            <a:r>
              <a:rPr lang="en-US" dirty="0"/>
              <a:t>[WS, SS1]</a:t>
            </a:r>
            <a:r>
              <a:rPr lang="en-US" i="1" dirty="0"/>
              <a:t> require the least </a:t>
            </a:r>
            <a:r>
              <a:rPr lang="en-US" b="1" i="1" dirty="0"/>
              <a:t>mechanics</a:t>
            </a:r>
            <a:r>
              <a:rPr lang="en-US" i="1" dirty="0"/>
              <a:t>—punctuation, elements, etc.”</a:t>
            </a:r>
          </a:p>
          <a:p>
            <a:pPr marL="0" indent="0">
              <a:buNone/>
            </a:pPr>
            <a:endParaRPr lang="en-US" dirty="0"/>
          </a:p>
          <a:p>
            <a:pPr marL="466725" indent="-452438">
              <a:buNone/>
            </a:pPr>
            <a:r>
              <a:rPr lang="en-US" i="1" dirty="0"/>
              <a:t>“they are the least </a:t>
            </a:r>
            <a:r>
              <a:rPr lang="en-US" b="1" i="1" dirty="0"/>
              <a:t>tangibly</a:t>
            </a:r>
            <a:r>
              <a:rPr lang="en-US" i="1" dirty="0"/>
              <a:t> applicable to the papers we write”</a:t>
            </a:r>
          </a:p>
        </p:txBody>
      </p:sp>
      <p:sp>
        <p:nvSpPr>
          <p:cNvPr id="8" name="Content Placeholder 7"/>
          <p:cNvSpPr>
            <a:spLocks noGrp="1"/>
          </p:cNvSpPr>
          <p:nvPr>
            <p:ph sz="half" idx="2"/>
          </p:nvPr>
        </p:nvSpPr>
        <p:spPr/>
        <p:txBody>
          <a:bodyPr>
            <a:normAutofit/>
          </a:bodyPr>
          <a:lstStyle/>
          <a:p>
            <a:pPr marL="0" indent="0">
              <a:buNone/>
            </a:pPr>
            <a:r>
              <a:rPr lang="en-US" b="1" dirty="0"/>
              <a:t>Concepts not applicable to class</a:t>
            </a:r>
          </a:p>
          <a:p>
            <a:pPr marL="14288" lvl="1" indent="0">
              <a:buNone/>
            </a:pPr>
            <a:endParaRPr lang="en-US" sz="2800" dirty="0"/>
          </a:p>
          <a:p>
            <a:pPr marL="466725" lvl="1" indent="-454025">
              <a:spcBef>
                <a:spcPts val="1000"/>
              </a:spcBef>
              <a:buNone/>
            </a:pPr>
            <a:r>
              <a:rPr lang="en-US" sz="2800" i="1" dirty="0"/>
              <a:t>“WS and SS1 </a:t>
            </a:r>
            <a:r>
              <a:rPr lang="en-US" sz="2800" b="1" i="1" dirty="0"/>
              <a:t>apply the least</a:t>
            </a:r>
            <a:r>
              <a:rPr lang="en-US" sz="2800" i="1" dirty="0"/>
              <a:t>, in my opinion, to the papers we write in my class”</a:t>
            </a:r>
          </a:p>
          <a:p>
            <a:pPr marL="14288" lvl="1" indent="0">
              <a:spcBef>
                <a:spcPts val="1000"/>
              </a:spcBef>
              <a:buNone/>
            </a:pPr>
            <a:endParaRPr lang="en-US" sz="2800" i="1" dirty="0"/>
          </a:p>
          <a:p>
            <a:pPr marL="14288" lvl="1" indent="0">
              <a:spcBef>
                <a:spcPts val="1000"/>
              </a:spcBef>
              <a:buNone/>
            </a:pPr>
            <a:r>
              <a:rPr lang="en-US" sz="2800" i="1" dirty="0"/>
              <a:t>“</a:t>
            </a:r>
            <a:r>
              <a:rPr lang="en-US" sz="2800" b="1" i="1" dirty="0"/>
              <a:t>not a good fit </a:t>
            </a:r>
            <a:r>
              <a:rPr lang="en-US" sz="2800" i="1" dirty="0"/>
              <a:t>with my teaching”</a:t>
            </a:r>
          </a:p>
          <a:p>
            <a:pPr marL="0" indent="0">
              <a:buNone/>
            </a:pPr>
            <a:endParaRPr lang="en-US" i="1" dirty="0"/>
          </a:p>
        </p:txBody>
      </p:sp>
    </p:spTree>
    <p:extLst>
      <p:ext uri="{BB962C8B-B14F-4D97-AF65-F5344CB8AC3E}">
        <p14:creationId xmlns:p14="http://schemas.microsoft.com/office/powerpoint/2010/main" val="47341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student</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764608435"/>
              </p:ext>
            </p:extLst>
          </p:nvPr>
        </p:nvGraphicFramePr>
        <p:xfrm>
          <a:off x="838200" y="1825625"/>
          <a:ext cx="4925291" cy="3031490"/>
        </p:xfrm>
        <a:graphic>
          <a:graphicData uri="http://schemas.openxmlformats.org/drawingml/2006/table">
            <a:tbl>
              <a:tblPr firstRow="1" bandRow="1">
                <a:tableStyleId>{2D5ABB26-0587-4C30-8999-92F81FD0307C}</a:tableStyleId>
              </a:tblPr>
              <a:tblGrid>
                <a:gridCol w="4149436">
                  <a:extLst>
                    <a:ext uri="{9D8B030D-6E8A-4147-A177-3AD203B41FA5}">
                      <a16:colId xmlns:a16="http://schemas.microsoft.com/office/drawing/2014/main" val="20000"/>
                    </a:ext>
                  </a:extLst>
                </a:gridCol>
                <a:gridCol w="775855">
                  <a:extLst>
                    <a:ext uri="{9D8B030D-6E8A-4147-A177-3AD203B41FA5}">
                      <a16:colId xmlns:a16="http://schemas.microsoft.com/office/drawing/2014/main" val="20001"/>
                    </a:ext>
                  </a:extLst>
                </a:gridCol>
              </a:tblGrid>
              <a:tr h="370840">
                <a:tc>
                  <a:txBody>
                    <a:bodyPr/>
                    <a:lstStyle/>
                    <a:p>
                      <a:pPr algn="l" fontAlgn="b"/>
                      <a:r>
                        <a:rPr lang="en-US" sz="2800" b="1" u="none" strike="noStrike" dirty="0">
                          <a:effectLst/>
                          <a:latin typeface="Minion Pro" charset="0"/>
                          <a:ea typeface="Minion Pro" charset="0"/>
                          <a:cs typeface="Minion Pro" charset="0"/>
                        </a:rPr>
                        <a:t>Skills possessed</a:t>
                      </a:r>
                      <a:endParaRPr lang="en-US" sz="2800" b="1" i="0" u="none" strike="noStrike" dirty="0">
                        <a:solidFill>
                          <a:srgbClr val="000000"/>
                        </a:solidFill>
                        <a:effectLst/>
                        <a:latin typeface="Minion Pro" charset="0"/>
                        <a:ea typeface="Minion Pro" charset="0"/>
                        <a:cs typeface="Minion Pro" charset="0"/>
                      </a:endParaRPr>
                    </a:p>
                  </a:txBody>
                  <a:tcPr marL="5626" marR="5626" marT="6350" marB="0" anchor="b">
                    <a:lnB w="12700" cap="flat" cmpd="sng" algn="ctr">
                      <a:solidFill>
                        <a:schemeClr val="tx1"/>
                      </a:solidFill>
                      <a:prstDash val="solid"/>
                      <a:round/>
                      <a:headEnd type="none" w="med" len="med"/>
                      <a:tailEnd type="none" w="med" len="med"/>
                    </a:lnB>
                  </a:tcPr>
                </a:tc>
                <a:tc>
                  <a:txBody>
                    <a:bodyPr/>
                    <a:lstStyle/>
                    <a:p>
                      <a:pPr algn="ctr" fontAlgn="b"/>
                      <a:r>
                        <a:rPr lang="en-US" sz="2800" b="1" u="none" strike="noStrike" dirty="0">
                          <a:effectLst/>
                          <a:latin typeface="Minion Pro" charset="0"/>
                          <a:ea typeface="Minion Pro" charset="0"/>
                          <a:cs typeface="Minion Pro" charset="0"/>
                        </a:rPr>
                        <a:t>%</a:t>
                      </a:r>
                      <a:endParaRPr lang="en-US" sz="2800" b="1" i="0" u="none" strike="noStrike" dirty="0">
                        <a:solidFill>
                          <a:srgbClr val="000000"/>
                        </a:solidFill>
                        <a:effectLst/>
                        <a:latin typeface="Minion Pro" charset="0"/>
                        <a:ea typeface="Minion Pro" charset="0"/>
                        <a:cs typeface="Minion Pro" charset="0"/>
                      </a:endParaRPr>
                    </a:p>
                  </a:txBody>
                  <a:tcPr marL="5626" marR="5626"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800" u="none" strike="noStrike" dirty="0">
                          <a:effectLst/>
                          <a:latin typeface="Minion Pro" charset="0"/>
                          <a:ea typeface="Minion Pro" charset="0"/>
                          <a:cs typeface="Minion Pro" charset="0"/>
                        </a:rPr>
                        <a:t>Organization</a:t>
                      </a:r>
                      <a:r>
                        <a:rPr lang="en-US" sz="2800" u="none" strike="noStrike" baseline="0" dirty="0">
                          <a:effectLst/>
                          <a:latin typeface="Minion Pro" charset="0"/>
                          <a:ea typeface="Minion Pro" charset="0"/>
                          <a:cs typeface="Minion Pro" charset="0"/>
                        </a:rPr>
                        <a:t> of ideas</a:t>
                      </a:r>
                      <a:endParaRPr lang="en-US" sz="2800" b="0" i="0" u="none" strike="noStrike" dirty="0">
                        <a:solidFill>
                          <a:srgbClr val="000000"/>
                        </a:solidFill>
                        <a:effectLst/>
                        <a:latin typeface="Minion Pro" charset="0"/>
                        <a:ea typeface="Minion Pro" charset="0"/>
                        <a:cs typeface="Minion Pro" charset="0"/>
                      </a:endParaRPr>
                    </a:p>
                  </a:txBody>
                  <a:tcPr marL="5626" marR="5626" marT="6350"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a:effectLst/>
                          <a:latin typeface="Minion Pro" charset="0"/>
                          <a:ea typeface="Minion Pro" charset="0"/>
                          <a:cs typeface="Minion Pro" charset="0"/>
                        </a:rPr>
                        <a:t>45</a:t>
                      </a:r>
                      <a:endParaRPr lang="en-US" sz="2800" b="0" i="0" u="none" strike="noStrike" dirty="0">
                        <a:solidFill>
                          <a:srgbClr val="000000"/>
                        </a:solidFill>
                        <a:effectLst/>
                        <a:latin typeface="Minion Pro" charset="0"/>
                        <a:ea typeface="Minion Pro" charset="0"/>
                        <a:cs typeface="Minion Pro" charset="0"/>
                      </a:endParaRPr>
                    </a:p>
                  </a:txBody>
                  <a:tcPr marL="5626" marR="5626"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800" u="none" strike="noStrike" dirty="0">
                          <a:effectLst/>
                          <a:latin typeface="Minion Pro" charset="0"/>
                          <a:ea typeface="Minion Pro" charset="0"/>
                          <a:cs typeface="Minion Pro" charset="0"/>
                        </a:rPr>
                        <a:t>Understanding of </a:t>
                      </a:r>
                      <a:r>
                        <a:rPr lang="en-US" sz="2800" b="1" u="none" strike="noStrike" dirty="0">
                          <a:effectLst/>
                          <a:latin typeface="Minion Pro" charset="0"/>
                          <a:ea typeface="Minion Pro" charset="0"/>
                          <a:cs typeface="Minion Pro" charset="0"/>
                        </a:rPr>
                        <a:t>audience</a:t>
                      </a:r>
                      <a:endParaRPr lang="en-US" sz="2800" b="1" i="0" u="none" strike="noStrike" dirty="0">
                        <a:solidFill>
                          <a:srgbClr val="000000"/>
                        </a:solidFill>
                        <a:effectLst/>
                        <a:latin typeface="Minion Pro" charset="0"/>
                        <a:ea typeface="Minion Pro" charset="0"/>
                        <a:cs typeface="Minion Pro" charset="0"/>
                      </a:endParaRPr>
                    </a:p>
                  </a:txBody>
                  <a:tcPr marL="5626" marR="5626" marT="6350" marB="0" anchor="b"/>
                </a:tc>
                <a:tc>
                  <a:txBody>
                    <a:bodyPr/>
                    <a:lstStyle/>
                    <a:p>
                      <a:pPr algn="ctr" fontAlgn="b"/>
                      <a:r>
                        <a:rPr lang="nb-NO" sz="2800" u="none" strike="noStrike" dirty="0">
                          <a:effectLst/>
                          <a:latin typeface="Minion Pro" charset="0"/>
                          <a:ea typeface="Minion Pro" charset="0"/>
                          <a:cs typeface="Minion Pro" charset="0"/>
                        </a:rPr>
                        <a:t>28</a:t>
                      </a:r>
                      <a:endParaRPr lang="nb-NO" sz="2800" b="0" i="0" u="none" strike="noStrike" dirty="0">
                        <a:solidFill>
                          <a:srgbClr val="000000"/>
                        </a:solidFill>
                        <a:effectLst/>
                        <a:latin typeface="Minion Pro" charset="0"/>
                        <a:ea typeface="Minion Pro" charset="0"/>
                        <a:cs typeface="Minion Pro" charset="0"/>
                      </a:endParaRPr>
                    </a:p>
                  </a:txBody>
                  <a:tcPr marL="5626" marR="5626" marT="6350" marB="0" anchor="b"/>
                </a:tc>
                <a:extLst>
                  <a:ext uri="{0D108BD9-81ED-4DB2-BD59-A6C34878D82A}">
                    <a16:rowId xmlns:a16="http://schemas.microsoft.com/office/drawing/2014/main" val="10002"/>
                  </a:ext>
                </a:extLst>
              </a:tr>
              <a:tr h="370840">
                <a:tc>
                  <a:txBody>
                    <a:bodyPr/>
                    <a:lstStyle/>
                    <a:p>
                      <a:pPr algn="l" fontAlgn="b"/>
                      <a:r>
                        <a:rPr lang="en-US" sz="2800" u="none" strike="noStrike" dirty="0">
                          <a:effectLst/>
                          <a:latin typeface="Minion Pro" charset="0"/>
                          <a:ea typeface="Minion Pro" charset="0"/>
                          <a:cs typeface="Minion Pro" charset="0"/>
                        </a:rPr>
                        <a:t>Use of spelling</a:t>
                      </a:r>
                      <a:endParaRPr lang="en-US" sz="2800" b="0" i="0" u="none" strike="noStrike" dirty="0">
                        <a:solidFill>
                          <a:srgbClr val="000000"/>
                        </a:solidFill>
                        <a:effectLst/>
                        <a:latin typeface="Minion Pro" charset="0"/>
                        <a:ea typeface="Minion Pro" charset="0"/>
                        <a:cs typeface="Minion Pro" charset="0"/>
                      </a:endParaRPr>
                    </a:p>
                  </a:txBody>
                  <a:tcPr marL="5626" marR="5626" marT="6350" marB="0" anchor="b"/>
                </a:tc>
                <a:tc>
                  <a:txBody>
                    <a:bodyPr/>
                    <a:lstStyle/>
                    <a:p>
                      <a:pPr algn="ctr" fontAlgn="b"/>
                      <a:r>
                        <a:rPr lang="is-IS" sz="2800" u="none" strike="noStrike" dirty="0">
                          <a:effectLst/>
                          <a:latin typeface="Minion Pro" charset="0"/>
                          <a:ea typeface="Minion Pro" charset="0"/>
                          <a:cs typeface="Minion Pro" charset="0"/>
                        </a:rPr>
                        <a:t>25</a:t>
                      </a:r>
                      <a:endParaRPr lang="is-IS" sz="2800" b="0" i="0" u="none" strike="noStrike" dirty="0">
                        <a:solidFill>
                          <a:srgbClr val="000000"/>
                        </a:solidFill>
                        <a:effectLst/>
                        <a:latin typeface="Minion Pro" charset="0"/>
                        <a:ea typeface="Minion Pro" charset="0"/>
                        <a:cs typeface="Minion Pro" charset="0"/>
                      </a:endParaRPr>
                    </a:p>
                  </a:txBody>
                  <a:tcPr marL="5626" marR="5626" marT="6350" marB="0" anchor="b"/>
                </a:tc>
                <a:extLst>
                  <a:ext uri="{0D108BD9-81ED-4DB2-BD59-A6C34878D82A}">
                    <a16:rowId xmlns:a16="http://schemas.microsoft.com/office/drawing/2014/main" val="10003"/>
                  </a:ext>
                </a:extLst>
              </a:tr>
              <a:tr h="370840">
                <a:tc>
                  <a:txBody>
                    <a:bodyPr/>
                    <a:lstStyle/>
                    <a:p>
                      <a:pPr algn="l" fontAlgn="b"/>
                      <a:r>
                        <a:rPr lang="en-US" sz="2800" u="none" strike="noStrike" dirty="0">
                          <a:effectLst/>
                          <a:latin typeface="Minion Pro" charset="0"/>
                          <a:ea typeface="Minion Pro" charset="0"/>
                          <a:cs typeface="Minion Pro" charset="0"/>
                        </a:rPr>
                        <a:t>Use of </a:t>
                      </a:r>
                      <a:r>
                        <a:rPr lang="en-US" sz="2800" b="1" u="none" strike="noStrike" dirty="0">
                          <a:effectLst/>
                          <a:latin typeface="Minion Pro" charset="0"/>
                          <a:ea typeface="Minion Pro" charset="0"/>
                          <a:cs typeface="Minion Pro" charset="0"/>
                        </a:rPr>
                        <a:t>grammar/syntax</a:t>
                      </a:r>
                      <a:endParaRPr lang="en-US" sz="2800" b="1" i="0" u="none" strike="noStrike" dirty="0">
                        <a:solidFill>
                          <a:srgbClr val="000000"/>
                        </a:solidFill>
                        <a:effectLst/>
                        <a:latin typeface="Minion Pro" charset="0"/>
                        <a:ea typeface="Minion Pro" charset="0"/>
                        <a:cs typeface="Minion Pro" charset="0"/>
                      </a:endParaRPr>
                    </a:p>
                  </a:txBody>
                  <a:tcPr marL="5626" marR="5626" marT="6350" marB="0" anchor="b"/>
                </a:tc>
                <a:tc>
                  <a:txBody>
                    <a:bodyPr/>
                    <a:lstStyle/>
                    <a:p>
                      <a:pPr algn="ctr" fontAlgn="b"/>
                      <a:r>
                        <a:rPr lang="hr-HR" sz="2800" u="none" strike="noStrike" dirty="0">
                          <a:effectLst/>
                          <a:latin typeface="Minion Pro" charset="0"/>
                          <a:ea typeface="Minion Pro" charset="0"/>
                          <a:cs typeface="Minion Pro" charset="0"/>
                        </a:rPr>
                        <a:t>23</a:t>
                      </a:r>
                      <a:endParaRPr lang="hr-HR" sz="2800" b="0" i="0" u="none" strike="noStrike" dirty="0">
                        <a:solidFill>
                          <a:srgbClr val="000000"/>
                        </a:solidFill>
                        <a:effectLst/>
                        <a:latin typeface="Minion Pro" charset="0"/>
                        <a:ea typeface="Minion Pro" charset="0"/>
                        <a:cs typeface="Minion Pro" charset="0"/>
                      </a:endParaRPr>
                    </a:p>
                  </a:txBody>
                  <a:tcPr marL="5626" marR="5626" marT="6350" marB="0" anchor="b"/>
                </a:tc>
                <a:extLst>
                  <a:ext uri="{0D108BD9-81ED-4DB2-BD59-A6C34878D82A}">
                    <a16:rowId xmlns:a16="http://schemas.microsoft.com/office/drawing/2014/main" val="10004"/>
                  </a:ext>
                </a:extLst>
              </a:tr>
              <a:tr h="370840">
                <a:tc>
                  <a:txBody>
                    <a:bodyPr/>
                    <a:lstStyle/>
                    <a:p>
                      <a:pPr algn="l" fontAlgn="b"/>
                      <a:r>
                        <a:rPr lang="en-US" sz="2800" u="none" strike="noStrike" dirty="0">
                          <a:effectLst/>
                          <a:latin typeface="Minion Pro" charset="0"/>
                          <a:ea typeface="Minion Pro" charset="0"/>
                          <a:cs typeface="Minion Pro" charset="0"/>
                        </a:rPr>
                        <a:t>Use of </a:t>
                      </a:r>
                      <a:r>
                        <a:rPr lang="en-US" sz="2800" b="1" u="none" strike="noStrike" dirty="0">
                          <a:effectLst/>
                          <a:latin typeface="Minion Pro" charset="0"/>
                          <a:ea typeface="Minion Pro" charset="0"/>
                          <a:cs typeface="Minion Pro" charset="0"/>
                        </a:rPr>
                        <a:t>punctuation</a:t>
                      </a:r>
                      <a:endParaRPr lang="en-US" sz="2800" b="1" i="0" u="none" strike="noStrike" dirty="0">
                        <a:solidFill>
                          <a:srgbClr val="000000"/>
                        </a:solidFill>
                        <a:effectLst/>
                        <a:latin typeface="Minion Pro" charset="0"/>
                        <a:ea typeface="Minion Pro" charset="0"/>
                        <a:cs typeface="Minion Pro" charset="0"/>
                      </a:endParaRPr>
                    </a:p>
                  </a:txBody>
                  <a:tcPr marL="5626" marR="5626" marT="6350" marB="0" anchor="b"/>
                </a:tc>
                <a:tc>
                  <a:txBody>
                    <a:bodyPr/>
                    <a:lstStyle/>
                    <a:p>
                      <a:pPr algn="ctr" fontAlgn="b"/>
                      <a:r>
                        <a:rPr lang="hr-HR" sz="2800" u="none" strike="noStrike" dirty="0">
                          <a:effectLst/>
                          <a:latin typeface="Minion Pro" charset="0"/>
                          <a:ea typeface="Minion Pro" charset="0"/>
                          <a:cs typeface="Minion Pro" charset="0"/>
                        </a:rPr>
                        <a:t>23</a:t>
                      </a:r>
                      <a:endParaRPr lang="hr-HR" sz="2800" b="0" i="0" u="none" strike="noStrike" dirty="0">
                        <a:solidFill>
                          <a:srgbClr val="000000"/>
                        </a:solidFill>
                        <a:effectLst/>
                        <a:latin typeface="Minion Pro" charset="0"/>
                        <a:ea typeface="Minion Pro" charset="0"/>
                        <a:cs typeface="Minion Pro" charset="0"/>
                      </a:endParaRPr>
                    </a:p>
                  </a:txBody>
                  <a:tcPr marL="5626" marR="5626" marT="6350" marB="0" anchor="b"/>
                </a:tc>
                <a:extLst>
                  <a:ext uri="{0D108BD9-81ED-4DB2-BD59-A6C34878D82A}">
                    <a16:rowId xmlns:a16="http://schemas.microsoft.com/office/drawing/2014/main" val="10005"/>
                  </a:ext>
                </a:extLst>
              </a:tr>
              <a:tr h="370840">
                <a:tc>
                  <a:txBody>
                    <a:bodyPr/>
                    <a:lstStyle/>
                    <a:p>
                      <a:pPr algn="l" fontAlgn="b"/>
                      <a:r>
                        <a:rPr lang="en-US" sz="2800" u="none" strike="noStrike" dirty="0">
                          <a:effectLst/>
                          <a:latin typeface="Minion Pro" charset="0"/>
                          <a:ea typeface="Minion Pro" charset="0"/>
                          <a:cs typeface="Minion Pro" charset="0"/>
                        </a:rPr>
                        <a:t>Argumentation</a:t>
                      </a:r>
                      <a:endParaRPr lang="en-US" sz="2800" b="0" i="0" u="none" strike="noStrike" dirty="0">
                        <a:solidFill>
                          <a:srgbClr val="000000"/>
                        </a:solidFill>
                        <a:effectLst/>
                        <a:latin typeface="Minion Pro" charset="0"/>
                        <a:ea typeface="Minion Pro" charset="0"/>
                        <a:cs typeface="Minion Pro" charset="0"/>
                      </a:endParaRPr>
                    </a:p>
                  </a:txBody>
                  <a:tcPr marL="5626" marR="5626" marT="6350" marB="0" anchor="b"/>
                </a:tc>
                <a:tc>
                  <a:txBody>
                    <a:bodyPr/>
                    <a:lstStyle/>
                    <a:p>
                      <a:pPr algn="ctr" fontAlgn="b"/>
                      <a:r>
                        <a:rPr lang="is-IS" sz="2800" u="none" strike="noStrike" dirty="0">
                          <a:effectLst/>
                          <a:latin typeface="Minion Pro" charset="0"/>
                          <a:ea typeface="Minion Pro" charset="0"/>
                          <a:cs typeface="Minion Pro" charset="0"/>
                        </a:rPr>
                        <a:t>20</a:t>
                      </a:r>
                      <a:endParaRPr lang="is-IS" sz="2800" b="0" i="0" u="none" strike="noStrike" dirty="0">
                        <a:solidFill>
                          <a:srgbClr val="000000"/>
                        </a:solidFill>
                        <a:effectLst/>
                        <a:latin typeface="Minion Pro" charset="0"/>
                        <a:ea typeface="Minion Pro" charset="0"/>
                        <a:cs typeface="Minion Pro" charset="0"/>
                      </a:endParaRPr>
                    </a:p>
                  </a:txBody>
                  <a:tcPr marL="5626" marR="5626" marT="6350" marB="0" anchor="b"/>
                </a:tc>
                <a:extLst>
                  <a:ext uri="{0D108BD9-81ED-4DB2-BD59-A6C34878D82A}">
                    <a16:rowId xmlns:a16="http://schemas.microsoft.com/office/drawing/2014/main" val="10006"/>
                  </a:ext>
                </a:extLst>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1814142393"/>
              </p:ext>
            </p:extLst>
          </p:nvPr>
        </p:nvGraphicFramePr>
        <p:xfrm>
          <a:off x="6373090" y="1825625"/>
          <a:ext cx="5098473" cy="3464560"/>
        </p:xfrm>
        <a:graphic>
          <a:graphicData uri="http://schemas.openxmlformats.org/drawingml/2006/table">
            <a:tbl>
              <a:tblPr firstRow="1" bandRow="1">
                <a:tableStyleId>{2D5ABB26-0587-4C30-8999-92F81FD0307C}</a:tableStyleId>
              </a:tblPr>
              <a:tblGrid>
                <a:gridCol w="4109421">
                  <a:extLst>
                    <a:ext uri="{9D8B030D-6E8A-4147-A177-3AD203B41FA5}">
                      <a16:colId xmlns:a16="http://schemas.microsoft.com/office/drawing/2014/main" val="20000"/>
                    </a:ext>
                  </a:extLst>
                </a:gridCol>
                <a:gridCol w="989052">
                  <a:extLst>
                    <a:ext uri="{9D8B030D-6E8A-4147-A177-3AD203B41FA5}">
                      <a16:colId xmlns:a16="http://schemas.microsoft.com/office/drawing/2014/main" val="20001"/>
                    </a:ext>
                  </a:extLst>
                </a:gridCol>
              </a:tblGrid>
              <a:tr h="370840">
                <a:tc>
                  <a:txBody>
                    <a:bodyPr/>
                    <a:lstStyle/>
                    <a:p>
                      <a:pPr algn="l" fontAlgn="b"/>
                      <a:r>
                        <a:rPr lang="en-US" sz="2800" b="1" u="none" strike="noStrike" dirty="0">
                          <a:effectLst/>
                          <a:latin typeface="Minion Pro" charset="0"/>
                          <a:ea typeface="Minion Pro" charset="0"/>
                          <a:cs typeface="Minion Pro" charset="0"/>
                        </a:rPr>
                        <a:t>Skills to develop</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2800" b="1" u="none" strike="noStrike" dirty="0">
                          <a:effectLst/>
                          <a:latin typeface="Minion Pro" charset="0"/>
                          <a:ea typeface="Minion Pro" charset="0"/>
                          <a:cs typeface="Minion Pro" charset="0"/>
                        </a:rPr>
                        <a:t>%</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800" u="none" strike="noStrike" dirty="0">
                          <a:effectLst/>
                          <a:latin typeface="Minion Pro" charset="0"/>
                          <a:ea typeface="Minion Pro" charset="0"/>
                          <a:cs typeface="Minion Pro" charset="0"/>
                        </a:rPr>
                        <a:t>Development of ideas</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a:effectLst/>
                          <a:latin typeface="Minion Pro" charset="0"/>
                          <a:ea typeface="Minion Pro" charset="0"/>
                          <a:cs typeface="Minion Pro" charset="0"/>
                        </a:rPr>
                        <a:t>70</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800" u="none" strike="noStrike" dirty="0">
                          <a:effectLst/>
                          <a:latin typeface="Minion Pro" charset="0"/>
                          <a:ea typeface="Minion Pro" charset="0"/>
                          <a:cs typeface="Minion Pro" charset="0"/>
                        </a:rPr>
                        <a:t>Critical thinking</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50</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2"/>
                  </a:ext>
                </a:extLst>
              </a:tr>
              <a:tr h="370840">
                <a:tc>
                  <a:txBody>
                    <a:bodyPr/>
                    <a:lstStyle/>
                    <a:p>
                      <a:pPr algn="l" fontAlgn="b"/>
                      <a:r>
                        <a:rPr lang="en-US" sz="2800" u="none" strike="noStrike" dirty="0">
                          <a:effectLst/>
                          <a:latin typeface="Minion Pro" charset="0"/>
                          <a:ea typeface="Minion Pro" charset="0"/>
                          <a:cs typeface="Minion Pro" charset="0"/>
                        </a:rPr>
                        <a:t>Appropriate use of sources </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50</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3"/>
                  </a:ext>
                </a:extLst>
              </a:tr>
              <a:tr h="370840">
                <a:tc>
                  <a:txBody>
                    <a:bodyPr/>
                    <a:lstStyle/>
                    <a:p>
                      <a:pPr algn="l" fontAlgn="b"/>
                      <a:r>
                        <a:rPr lang="en-US" sz="2800" u="none" strike="noStrike" dirty="0">
                          <a:effectLst/>
                          <a:latin typeface="Minion Pro" charset="0"/>
                          <a:ea typeface="Minion Pro" charset="0"/>
                          <a:cs typeface="Minion Pro" charset="0"/>
                        </a:rPr>
                        <a:t>Use of quotations</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40</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4"/>
                  </a:ext>
                </a:extLst>
              </a:tr>
              <a:tr h="370840">
                <a:tc>
                  <a:txBody>
                    <a:bodyPr/>
                    <a:lstStyle/>
                    <a:p>
                      <a:pPr algn="l" fontAlgn="b"/>
                      <a:r>
                        <a:rPr lang="en-US" sz="2800" u="none" strike="noStrike" dirty="0">
                          <a:effectLst/>
                          <a:latin typeface="Minion Pro" charset="0"/>
                          <a:ea typeface="Minion Pro" charset="0"/>
                          <a:cs typeface="Minion Pro" charset="0"/>
                        </a:rPr>
                        <a:t>Use of paraphrases</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35</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5"/>
                  </a:ext>
                </a:extLst>
              </a:tr>
              <a:tr h="370840">
                <a:tc>
                  <a:txBody>
                    <a:bodyPr/>
                    <a:lstStyle/>
                    <a:p>
                      <a:pPr algn="l" fontAlgn="b"/>
                      <a:r>
                        <a:rPr lang="en-US" sz="2800" u="none" strike="noStrike" dirty="0">
                          <a:effectLst/>
                          <a:latin typeface="Minion Pro" charset="0"/>
                          <a:ea typeface="Minion Pro" charset="0"/>
                          <a:cs typeface="Minion Pro" charset="0"/>
                        </a:rPr>
                        <a:t>Organization of ideas</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30</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6"/>
                  </a:ext>
                </a:extLst>
              </a:tr>
              <a:tr h="370840">
                <a:tc>
                  <a:txBody>
                    <a:bodyPr/>
                    <a:lstStyle/>
                    <a:p>
                      <a:pPr algn="l" fontAlgn="b"/>
                      <a:r>
                        <a:rPr lang="en-US" sz="2800" u="none" strike="noStrike" dirty="0">
                          <a:effectLst/>
                          <a:latin typeface="Minion Pro" charset="0"/>
                          <a:ea typeface="Minion Pro" charset="0"/>
                          <a:cs typeface="Minion Pro" charset="0"/>
                        </a:rPr>
                        <a:t>Development of a thesis </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en-US" sz="2800" u="none" strike="noStrike" dirty="0">
                          <a:effectLst/>
                          <a:latin typeface="Minion Pro" charset="0"/>
                          <a:ea typeface="Minion Pro" charset="0"/>
                          <a:cs typeface="Minion Pro" charset="0"/>
                        </a:rPr>
                        <a:t>30</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77639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reasons</a:t>
            </a:r>
          </a:p>
        </p:txBody>
      </p:sp>
      <p:sp>
        <p:nvSpPr>
          <p:cNvPr id="3" name="Content Placeholder 2"/>
          <p:cNvSpPr>
            <a:spLocks noGrp="1"/>
          </p:cNvSpPr>
          <p:nvPr>
            <p:ph idx="1"/>
          </p:nvPr>
        </p:nvSpPr>
        <p:spPr/>
        <p:txBody>
          <a:bodyPr>
            <a:normAutofit/>
          </a:bodyPr>
          <a:lstStyle/>
          <a:p>
            <a:r>
              <a:rPr lang="en-US" dirty="0"/>
              <a:t>Why sociolinguistics in FYC?</a:t>
            </a:r>
          </a:p>
          <a:p>
            <a:r>
              <a:rPr lang="en-US" dirty="0"/>
              <a:t>Issues of retention and recruitment of students</a:t>
            </a:r>
          </a:p>
          <a:p>
            <a:pPr lvl="1"/>
            <a:r>
              <a:rPr lang="en-US" dirty="0"/>
              <a:t>Long-standing concern </a:t>
            </a:r>
          </a:p>
          <a:p>
            <a:pPr lvl="1"/>
            <a:r>
              <a:rPr lang="en-US" dirty="0"/>
              <a:t>Student success </a:t>
            </a:r>
          </a:p>
          <a:p>
            <a:pPr lvl="1"/>
            <a:r>
              <a:rPr lang="en-US" dirty="0"/>
              <a:t>Student satisfaction</a:t>
            </a:r>
          </a:p>
          <a:p>
            <a:r>
              <a:rPr lang="en-US" dirty="0"/>
              <a:t>High impact courses </a:t>
            </a:r>
          </a:p>
          <a:p>
            <a:pPr lvl="1"/>
            <a:r>
              <a:rPr lang="en-US" dirty="0"/>
              <a:t>Use our knowledge and skills </a:t>
            </a:r>
          </a:p>
          <a:p>
            <a:pPr lvl="1"/>
            <a:r>
              <a:rPr lang="en-US" dirty="0"/>
              <a:t>Help students become more well-integrated within the university</a:t>
            </a:r>
          </a:p>
          <a:p>
            <a:pPr marL="0" indent="0">
              <a:buNone/>
            </a:pPr>
            <a:endParaRPr lang="en-US" dirty="0"/>
          </a:p>
          <a:p>
            <a:endParaRPr lang="en-US" dirty="0"/>
          </a:p>
        </p:txBody>
      </p:sp>
    </p:spTree>
    <p:extLst>
      <p:ext uri="{BB962C8B-B14F-4D97-AF65-F5344CB8AC3E}">
        <p14:creationId xmlns:p14="http://schemas.microsoft.com/office/powerpoint/2010/main" val="249064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ideal student</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047281062"/>
              </p:ext>
            </p:extLst>
          </p:nvPr>
        </p:nvGraphicFramePr>
        <p:xfrm>
          <a:off x="838200" y="1825625"/>
          <a:ext cx="4980709" cy="3031490"/>
        </p:xfrm>
        <a:graphic>
          <a:graphicData uri="http://schemas.openxmlformats.org/drawingml/2006/table">
            <a:tbl>
              <a:tblPr firstRow="1" bandRow="1">
                <a:tableStyleId>{2D5ABB26-0587-4C30-8999-92F81FD0307C}</a:tableStyleId>
              </a:tblPr>
              <a:tblGrid>
                <a:gridCol w="4094018">
                  <a:extLst>
                    <a:ext uri="{9D8B030D-6E8A-4147-A177-3AD203B41FA5}">
                      <a16:colId xmlns:a16="http://schemas.microsoft.com/office/drawing/2014/main" val="20000"/>
                    </a:ext>
                  </a:extLst>
                </a:gridCol>
                <a:gridCol w="886691">
                  <a:extLst>
                    <a:ext uri="{9D8B030D-6E8A-4147-A177-3AD203B41FA5}">
                      <a16:colId xmlns:a16="http://schemas.microsoft.com/office/drawing/2014/main" val="20001"/>
                    </a:ext>
                  </a:extLst>
                </a:gridCol>
              </a:tblGrid>
              <a:tr h="370840">
                <a:tc>
                  <a:txBody>
                    <a:bodyPr/>
                    <a:lstStyle/>
                    <a:p>
                      <a:pPr algn="l" fontAlgn="b"/>
                      <a:r>
                        <a:rPr lang="en-US" sz="2800" b="1" u="none" strike="noStrike" dirty="0">
                          <a:effectLst/>
                          <a:latin typeface="Minion Pro" charset="0"/>
                          <a:ea typeface="Minion Pro" charset="0"/>
                          <a:cs typeface="Minion Pro" charset="0"/>
                        </a:rPr>
                        <a:t>Skills possessed</a:t>
                      </a:r>
                      <a:endParaRPr lang="en-US" sz="2800" b="1" i="0" u="none" strike="noStrike" dirty="0">
                        <a:solidFill>
                          <a:srgbClr val="000000"/>
                        </a:solidFill>
                        <a:effectLst/>
                        <a:latin typeface="Minion Pro" charset="0"/>
                        <a:ea typeface="Minion Pro" charset="0"/>
                        <a:cs typeface="Minion Pro" charset="0"/>
                      </a:endParaRPr>
                    </a:p>
                  </a:txBody>
                  <a:tcPr marL="5548" marR="5548" marT="6350" marB="0" anchor="b">
                    <a:lnB w="12700" cap="flat" cmpd="sng" algn="ctr">
                      <a:solidFill>
                        <a:schemeClr val="tx1"/>
                      </a:solidFill>
                      <a:prstDash val="solid"/>
                      <a:round/>
                      <a:headEnd type="none" w="med" len="med"/>
                      <a:tailEnd type="none" w="med" len="med"/>
                    </a:lnB>
                  </a:tcPr>
                </a:tc>
                <a:tc>
                  <a:txBody>
                    <a:bodyPr/>
                    <a:lstStyle/>
                    <a:p>
                      <a:pPr algn="l" fontAlgn="b"/>
                      <a:r>
                        <a:rPr lang="en-US" sz="2800" b="1" u="none" strike="noStrike" dirty="0">
                          <a:effectLst/>
                          <a:latin typeface="Minion Pro" charset="0"/>
                          <a:ea typeface="Minion Pro" charset="0"/>
                          <a:cs typeface="Minion Pro" charset="0"/>
                        </a:rPr>
                        <a:t>%</a:t>
                      </a:r>
                      <a:endParaRPr lang="en-US" sz="2800" b="1" i="0" u="none" strike="noStrike" dirty="0">
                        <a:solidFill>
                          <a:srgbClr val="000000"/>
                        </a:solidFill>
                        <a:effectLst/>
                        <a:latin typeface="Minion Pro" charset="0"/>
                        <a:ea typeface="Minion Pro" charset="0"/>
                        <a:cs typeface="Minion Pro" charset="0"/>
                      </a:endParaRPr>
                    </a:p>
                  </a:txBody>
                  <a:tcPr marL="5548" marR="5548"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800" b="0" i="0" u="none" strike="noStrike" dirty="0">
                          <a:solidFill>
                            <a:srgbClr val="000000"/>
                          </a:solidFill>
                          <a:effectLst/>
                          <a:latin typeface="Minion Pro" charset="0"/>
                          <a:ea typeface="Minion Pro" charset="0"/>
                          <a:cs typeface="Minion Pro" charset="0"/>
                        </a:rPr>
                        <a:t>Use of </a:t>
                      </a:r>
                      <a:r>
                        <a:rPr lang="en-US" sz="2800" b="1" i="0" u="none" strike="noStrike" dirty="0">
                          <a:solidFill>
                            <a:srgbClr val="000000"/>
                          </a:solidFill>
                          <a:effectLst/>
                          <a:latin typeface="Minion Pro" charset="0"/>
                          <a:ea typeface="Minion Pro" charset="0"/>
                          <a:cs typeface="Minion Pro" charset="0"/>
                        </a:rPr>
                        <a:t>grammar/syntax</a:t>
                      </a:r>
                    </a:p>
                  </a:txBody>
                  <a:tcPr marL="5548" marR="5548" marT="6350" marB="0" anchor="b">
                    <a:lnT w="12700" cap="flat" cmpd="sng" algn="ctr">
                      <a:solidFill>
                        <a:schemeClr val="tx1"/>
                      </a:solidFill>
                      <a:prstDash val="solid"/>
                      <a:round/>
                      <a:headEnd type="none" w="med" len="med"/>
                      <a:tailEnd type="none" w="med" len="med"/>
                    </a:lnT>
                  </a:tcPr>
                </a:tc>
                <a:tc>
                  <a:txBody>
                    <a:bodyPr/>
                    <a:lstStyle/>
                    <a:p>
                      <a:pPr algn="l" fontAlgn="b"/>
                      <a:r>
                        <a:rPr lang="en-US" sz="2800" b="1" i="0" u="none" strike="noStrike">
                          <a:solidFill>
                            <a:srgbClr val="000000"/>
                          </a:solidFill>
                          <a:effectLst/>
                          <a:latin typeface="Minion Pro" charset="0"/>
                          <a:ea typeface="Minion Pro" charset="0"/>
                          <a:cs typeface="Minion Pro" charset="0"/>
                        </a:rPr>
                        <a:t>50</a:t>
                      </a:r>
                    </a:p>
                  </a:txBody>
                  <a:tcPr marL="5548" marR="5548"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800" b="0" i="0" u="none" strike="noStrike" dirty="0">
                          <a:solidFill>
                            <a:srgbClr val="000000"/>
                          </a:solidFill>
                          <a:effectLst/>
                          <a:latin typeface="Minion Pro" charset="0"/>
                          <a:ea typeface="Minion Pro" charset="0"/>
                          <a:cs typeface="Minion Pro" charset="0"/>
                        </a:rPr>
                        <a:t>Use of</a:t>
                      </a:r>
                      <a:r>
                        <a:rPr lang="en-US" sz="2800" b="1" i="0" u="none" strike="noStrike" dirty="0">
                          <a:solidFill>
                            <a:srgbClr val="000000"/>
                          </a:solidFill>
                          <a:effectLst/>
                          <a:latin typeface="Minion Pro" charset="0"/>
                          <a:ea typeface="Minion Pro" charset="0"/>
                          <a:cs typeface="Minion Pro" charset="0"/>
                        </a:rPr>
                        <a:t> punctuation</a:t>
                      </a:r>
                    </a:p>
                  </a:txBody>
                  <a:tcPr marL="5548" marR="5548" marT="6350" marB="0" anchor="b"/>
                </a:tc>
                <a:tc>
                  <a:txBody>
                    <a:bodyPr/>
                    <a:lstStyle/>
                    <a:p>
                      <a:pPr algn="l" fontAlgn="b"/>
                      <a:r>
                        <a:rPr lang="en-US" sz="2800" b="1" i="0" u="none" strike="noStrike" dirty="0">
                          <a:solidFill>
                            <a:srgbClr val="000000"/>
                          </a:solidFill>
                          <a:effectLst/>
                          <a:latin typeface="Minion Pro" charset="0"/>
                          <a:ea typeface="Minion Pro" charset="0"/>
                          <a:cs typeface="Minion Pro" charset="0"/>
                        </a:rPr>
                        <a:t>50</a:t>
                      </a:r>
                    </a:p>
                  </a:txBody>
                  <a:tcPr marL="5548" marR="5548" marT="6350" marB="0" anchor="b"/>
                </a:tc>
                <a:extLst>
                  <a:ext uri="{0D108BD9-81ED-4DB2-BD59-A6C34878D82A}">
                    <a16:rowId xmlns:a16="http://schemas.microsoft.com/office/drawing/2014/main" val="10002"/>
                  </a:ext>
                </a:extLst>
              </a:tr>
              <a:tr h="370840">
                <a:tc>
                  <a:txBody>
                    <a:bodyPr/>
                    <a:lstStyle/>
                    <a:p>
                      <a:pPr algn="l" fontAlgn="b"/>
                      <a:r>
                        <a:rPr lang="en-US" sz="2800" b="0" i="0" u="none" strike="noStrike" dirty="0">
                          <a:solidFill>
                            <a:srgbClr val="000000"/>
                          </a:solidFill>
                          <a:effectLst/>
                          <a:latin typeface="Minion Pro" charset="0"/>
                          <a:ea typeface="Minion Pro" charset="0"/>
                          <a:cs typeface="Minion Pro" charset="0"/>
                        </a:rPr>
                        <a:t>Appropriate use of sources</a:t>
                      </a:r>
                    </a:p>
                  </a:txBody>
                  <a:tcPr marL="5548" marR="5548" marT="6350" marB="0" anchor="b"/>
                </a:tc>
                <a:tc>
                  <a:txBody>
                    <a:bodyPr/>
                    <a:lstStyle/>
                    <a:p>
                      <a:pPr algn="l" fontAlgn="b"/>
                      <a:r>
                        <a:rPr lang="en-US" sz="2800" b="0" i="0" u="none" strike="noStrike" dirty="0">
                          <a:solidFill>
                            <a:srgbClr val="000000"/>
                          </a:solidFill>
                          <a:effectLst/>
                          <a:latin typeface="Minion Pro" charset="0"/>
                          <a:ea typeface="Minion Pro" charset="0"/>
                          <a:cs typeface="Minion Pro" charset="0"/>
                        </a:rPr>
                        <a:t>50</a:t>
                      </a:r>
                    </a:p>
                  </a:txBody>
                  <a:tcPr marL="5548" marR="5548" marT="6350" marB="0" anchor="b"/>
                </a:tc>
                <a:extLst>
                  <a:ext uri="{0D108BD9-81ED-4DB2-BD59-A6C34878D82A}">
                    <a16:rowId xmlns:a16="http://schemas.microsoft.com/office/drawing/2014/main" val="10003"/>
                  </a:ext>
                </a:extLst>
              </a:tr>
              <a:tr h="370840">
                <a:tc>
                  <a:txBody>
                    <a:bodyPr/>
                    <a:lstStyle/>
                    <a:p>
                      <a:pPr algn="l" fontAlgn="b"/>
                      <a:r>
                        <a:rPr lang="en-US" sz="2800" b="0" i="0" u="none" strike="noStrike" dirty="0">
                          <a:solidFill>
                            <a:srgbClr val="000000"/>
                          </a:solidFill>
                          <a:effectLst/>
                          <a:latin typeface="Minion Pro" charset="0"/>
                          <a:ea typeface="Minion Pro" charset="0"/>
                          <a:cs typeface="Minion Pro" charset="0"/>
                        </a:rPr>
                        <a:t>Development of ideas</a:t>
                      </a:r>
                    </a:p>
                  </a:txBody>
                  <a:tcPr marL="5548" marR="5548" marT="6350" marB="0" anchor="b"/>
                </a:tc>
                <a:tc>
                  <a:txBody>
                    <a:bodyPr/>
                    <a:lstStyle/>
                    <a:p>
                      <a:pPr algn="l" fontAlgn="b"/>
                      <a:r>
                        <a:rPr lang="nb-NO" sz="2800" b="0" i="0" u="none" strike="noStrike" dirty="0">
                          <a:solidFill>
                            <a:srgbClr val="000000"/>
                          </a:solidFill>
                          <a:effectLst/>
                          <a:latin typeface="Minion Pro" charset="0"/>
                          <a:ea typeface="Minion Pro" charset="0"/>
                          <a:cs typeface="Minion Pro" charset="0"/>
                        </a:rPr>
                        <a:t>48</a:t>
                      </a:r>
                    </a:p>
                  </a:txBody>
                  <a:tcPr marL="5548" marR="5548" marT="6350" marB="0" anchor="b"/>
                </a:tc>
                <a:extLst>
                  <a:ext uri="{0D108BD9-81ED-4DB2-BD59-A6C34878D82A}">
                    <a16:rowId xmlns:a16="http://schemas.microsoft.com/office/drawing/2014/main" val="10004"/>
                  </a:ext>
                </a:extLst>
              </a:tr>
              <a:tr h="370840">
                <a:tc>
                  <a:txBody>
                    <a:bodyPr/>
                    <a:lstStyle/>
                    <a:p>
                      <a:pPr algn="l" fontAlgn="b"/>
                      <a:r>
                        <a:rPr lang="en-US" sz="2800" b="0" i="0" u="none" strike="noStrike" dirty="0">
                          <a:solidFill>
                            <a:srgbClr val="000000"/>
                          </a:solidFill>
                          <a:effectLst/>
                          <a:latin typeface="Minion Pro" charset="0"/>
                          <a:ea typeface="Minion Pro" charset="0"/>
                          <a:cs typeface="Minion Pro" charset="0"/>
                        </a:rPr>
                        <a:t>Use of </a:t>
                      </a:r>
                      <a:r>
                        <a:rPr lang="en-US" sz="2800" b="1" i="0" u="none" strike="noStrike" dirty="0">
                          <a:solidFill>
                            <a:srgbClr val="000000"/>
                          </a:solidFill>
                          <a:effectLst/>
                          <a:latin typeface="Minion Pro" charset="0"/>
                          <a:ea typeface="Minion Pro" charset="0"/>
                          <a:cs typeface="Minion Pro" charset="0"/>
                        </a:rPr>
                        <a:t>voice</a:t>
                      </a:r>
                    </a:p>
                  </a:txBody>
                  <a:tcPr marL="5548" marR="5548" marT="6350" marB="0" anchor="b"/>
                </a:tc>
                <a:tc>
                  <a:txBody>
                    <a:bodyPr/>
                    <a:lstStyle/>
                    <a:p>
                      <a:pPr algn="l" fontAlgn="b"/>
                      <a:r>
                        <a:rPr lang="en-US" sz="2800" b="0" i="0" u="none" strike="noStrike" dirty="0">
                          <a:solidFill>
                            <a:srgbClr val="000000"/>
                          </a:solidFill>
                          <a:effectLst/>
                          <a:latin typeface="Minion Pro" charset="0"/>
                          <a:ea typeface="Minion Pro" charset="0"/>
                          <a:cs typeface="Minion Pro" charset="0"/>
                        </a:rPr>
                        <a:t>45</a:t>
                      </a:r>
                    </a:p>
                  </a:txBody>
                  <a:tcPr marL="5548" marR="5548" marT="6350" marB="0" anchor="b"/>
                </a:tc>
                <a:extLst>
                  <a:ext uri="{0D108BD9-81ED-4DB2-BD59-A6C34878D82A}">
                    <a16:rowId xmlns:a16="http://schemas.microsoft.com/office/drawing/2014/main" val="10005"/>
                  </a:ext>
                </a:extLst>
              </a:tr>
              <a:tr h="370840">
                <a:tc>
                  <a:txBody>
                    <a:bodyPr/>
                    <a:lstStyle/>
                    <a:p>
                      <a:pPr algn="l" fontAlgn="b"/>
                      <a:r>
                        <a:rPr lang="en-US" sz="2800" b="0" i="0" u="none" strike="noStrike" dirty="0">
                          <a:solidFill>
                            <a:srgbClr val="000000"/>
                          </a:solidFill>
                          <a:effectLst/>
                          <a:latin typeface="Minion Pro" charset="0"/>
                          <a:ea typeface="Minion Pro" charset="0"/>
                          <a:cs typeface="Minion Pro" charset="0"/>
                        </a:rPr>
                        <a:t>Development of a thesis</a:t>
                      </a:r>
                    </a:p>
                  </a:txBody>
                  <a:tcPr marL="5548" marR="5548" marT="6350" marB="0" anchor="b"/>
                </a:tc>
                <a:tc>
                  <a:txBody>
                    <a:bodyPr/>
                    <a:lstStyle/>
                    <a:p>
                      <a:pPr algn="l" fontAlgn="b"/>
                      <a:r>
                        <a:rPr lang="en-US" sz="2800" b="0" i="0" u="none" strike="noStrike" dirty="0">
                          <a:solidFill>
                            <a:srgbClr val="000000"/>
                          </a:solidFill>
                          <a:effectLst/>
                          <a:latin typeface="Minion Pro" charset="0"/>
                          <a:ea typeface="Minion Pro" charset="0"/>
                          <a:cs typeface="Minion Pro" charset="0"/>
                        </a:rPr>
                        <a:t>40</a:t>
                      </a:r>
                    </a:p>
                  </a:txBody>
                  <a:tcPr marL="5548" marR="5548" marT="6350" marB="0" anchor="b"/>
                </a:tc>
                <a:extLst>
                  <a:ext uri="{0D108BD9-81ED-4DB2-BD59-A6C34878D82A}">
                    <a16:rowId xmlns:a16="http://schemas.microsoft.com/office/drawing/2014/main" val="10006"/>
                  </a:ext>
                </a:extLst>
              </a:tr>
            </a:tbl>
          </a:graphicData>
        </a:graphic>
      </p:graphicFrame>
      <p:graphicFrame>
        <p:nvGraphicFramePr>
          <p:cNvPr id="5" name="Content Placeholder 4"/>
          <p:cNvGraphicFramePr>
            <a:graphicFrameLocks noGrp="1"/>
          </p:cNvGraphicFramePr>
          <p:nvPr>
            <p:ph sz="half" idx="2"/>
            <p:extLst>
              <p:ext uri="{D42A27DB-BD31-4B8C-83A1-F6EECF244321}">
                <p14:modId xmlns:p14="http://schemas.microsoft.com/office/powerpoint/2010/main" val="2952023250"/>
              </p:ext>
            </p:extLst>
          </p:nvPr>
        </p:nvGraphicFramePr>
        <p:xfrm>
          <a:off x="6151418" y="1825625"/>
          <a:ext cx="5777345" cy="2165350"/>
        </p:xfrm>
        <a:graphic>
          <a:graphicData uri="http://schemas.openxmlformats.org/drawingml/2006/table">
            <a:tbl>
              <a:tblPr firstRow="1" bandRow="1">
                <a:tableStyleId>{2D5ABB26-0587-4C30-8999-92F81FD0307C}</a:tableStyleId>
              </a:tblPr>
              <a:tblGrid>
                <a:gridCol w="4400793">
                  <a:extLst>
                    <a:ext uri="{9D8B030D-6E8A-4147-A177-3AD203B41FA5}">
                      <a16:colId xmlns:a16="http://schemas.microsoft.com/office/drawing/2014/main" val="20000"/>
                    </a:ext>
                  </a:extLst>
                </a:gridCol>
                <a:gridCol w="1376552">
                  <a:extLst>
                    <a:ext uri="{9D8B030D-6E8A-4147-A177-3AD203B41FA5}">
                      <a16:colId xmlns:a16="http://schemas.microsoft.com/office/drawing/2014/main" val="20001"/>
                    </a:ext>
                  </a:extLst>
                </a:gridCol>
              </a:tblGrid>
              <a:tr h="370840">
                <a:tc>
                  <a:txBody>
                    <a:bodyPr/>
                    <a:lstStyle/>
                    <a:p>
                      <a:pPr algn="l" fontAlgn="b"/>
                      <a:r>
                        <a:rPr lang="en-US" sz="2800" b="1" u="none" strike="noStrike" dirty="0">
                          <a:effectLst/>
                          <a:latin typeface="Minion Pro" charset="0"/>
                          <a:ea typeface="Minion Pro" charset="0"/>
                          <a:cs typeface="Minion Pro" charset="0"/>
                        </a:rPr>
                        <a:t>Skills to develop</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2800" b="1" u="none" strike="noStrike" dirty="0">
                          <a:effectLst/>
                          <a:latin typeface="Minion Pro" charset="0"/>
                          <a:ea typeface="Minion Pro" charset="0"/>
                          <a:cs typeface="Minion Pro" charset="0"/>
                        </a:rPr>
                        <a:t>%</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fontAlgn="b"/>
                      <a:r>
                        <a:rPr lang="en-US" sz="2800" u="none" strike="noStrike" dirty="0">
                          <a:effectLst/>
                          <a:latin typeface="Minion Pro" charset="0"/>
                          <a:ea typeface="Minion Pro" charset="0"/>
                          <a:cs typeface="Minion Pro" charset="0"/>
                        </a:rPr>
                        <a:t>Appropriate use of sources </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2800" u="none" strike="noStrike" dirty="0">
                          <a:effectLst/>
                          <a:latin typeface="Minion Pro" charset="0"/>
                          <a:ea typeface="Minion Pro" charset="0"/>
                          <a:cs typeface="Minion Pro" charset="0"/>
                        </a:rPr>
                        <a:t>40</a:t>
                      </a:r>
                      <a:endParaRPr lang="en-US" sz="2800" b="0" i="0" u="none" strike="noStrike" dirty="0">
                        <a:solidFill>
                          <a:srgbClr val="000000"/>
                        </a:solidFill>
                        <a:effectLst/>
                        <a:latin typeface="Minion Pro" charset="0"/>
                        <a:ea typeface="Minion Pro" charset="0"/>
                        <a:cs typeface="Minion Pro" charset="0"/>
                      </a:endParaRPr>
                    </a:p>
                  </a:txBody>
                  <a:tcPr marL="6350" marR="6350" marT="635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r h="370840">
                <a:tc>
                  <a:txBody>
                    <a:bodyPr/>
                    <a:lstStyle/>
                    <a:p>
                      <a:pPr algn="l" fontAlgn="b"/>
                      <a:r>
                        <a:rPr lang="en-US" sz="2800" u="none" strike="noStrike" dirty="0">
                          <a:effectLst/>
                          <a:latin typeface="Minion Pro" charset="0"/>
                          <a:ea typeface="Minion Pro" charset="0"/>
                          <a:cs typeface="Minion Pro" charset="0"/>
                        </a:rPr>
                        <a:t>Understanding of </a:t>
                      </a:r>
                      <a:r>
                        <a:rPr lang="en-US" sz="2800" b="1" u="none" strike="noStrike" dirty="0">
                          <a:effectLst/>
                          <a:latin typeface="Minion Pro" charset="0"/>
                          <a:ea typeface="Minion Pro" charset="0"/>
                          <a:cs typeface="Minion Pro" charset="0"/>
                        </a:rPr>
                        <a:t>audience</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is-IS" sz="2800" u="none" strike="noStrike" dirty="0">
                          <a:effectLst/>
                          <a:latin typeface="Minion Pro" charset="0"/>
                          <a:ea typeface="Minion Pro" charset="0"/>
                          <a:cs typeface="Minion Pro" charset="0"/>
                        </a:rPr>
                        <a:t>25</a:t>
                      </a:r>
                      <a:endParaRPr lang="is-I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2"/>
                  </a:ext>
                </a:extLst>
              </a:tr>
              <a:tr h="370840">
                <a:tc>
                  <a:txBody>
                    <a:bodyPr/>
                    <a:lstStyle/>
                    <a:p>
                      <a:pPr algn="l" fontAlgn="b"/>
                      <a:r>
                        <a:rPr lang="en-US" sz="2800" u="none" strike="noStrike" dirty="0">
                          <a:effectLst/>
                          <a:latin typeface="Minion Pro" charset="0"/>
                          <a:ea typeface="Minion Pro" charset="0"/>
                          <a:cs typeface="Minion Pro" charset="0"/>
                        </a:rPr>
                        <a:t>Understanding of </a:t>
                      </a:r>
                      <a:r>
                        <a:rPr lang="en-US" sz="2800" b="1" u="none" strike="noStrike" dirty="0">
                          <a:effectLst/>
                          <a:latin typeface="Minion Pro" charset="0"/>
                          <a:ea typeface="Minion Pro" charset="0"/>
                          <a:cs typeface="Minion Pro" charset="0"/>
                        </a:rPr>
                        <a:t>context</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is-IS" sz="2800" u="none" strike="noStrike" dirty="0">
                          <a:effectLst/>
                          <a:latin typeface="Minion Pro" charset="0"/>
                          <a:ea typeface="Minion Pro" charset="0"/>
                          <a:cs typeface="Minion Pro" charset="0"/>
                        </a:rPr>
                        <a:t>25</a:t>
                      </a:r>
                      <a:endParaRPr lang="is-I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3"/>
                  </a:ext>
                </a:extLst>
              </a:tr>
              <a:tr h="370840">
                <a:tc>
                  <a:txBody>
                    <a:bodyPr/>
                    <a:lstStyle/>
                    <a:p>
                      <a:pPr algn="l" fontAlgn="b"/>
                      <a:r>
                        <a:rPr lang="en-US" sz="2800" u="none" strike="noStrike" dirty="0">
                          <a:effectLst/>
                          <a:latin typeface="Minion Pro" charset="0"/>
                          <a:ea typeface="Minion Pro" charset="0"/>
                          <a:cs typeface="Minion Pro" charset="0"/>
                        </a:rPr>
                        <a:t>Use of </a:t>
                      </a:r>
                      <a:r>
                        <a:rPr lang="en-US" sz="2800" b="1" u="none" strike="noStrike" dirty="0">
                          <a:effectLst/>
                          <a:latin typeface="Minion Pro" charset="0"/>
                          <a:ea typeface="Minion Pro" charset="0"/>
                          <a:cs typeface="Minion Pro" charset="0"/>
                        </a:rPr>
                        <a:t>voice</a:t>
                      </a:r>
                      <a:endParaRPr lang="en-US" sz="2800" b="1" i="0" u="none" strike="noStrike" dirty="0">
                        <a:solidFill>
                          <a:srgbClr val="000000"/>
                        </a:solidFill>
                        <a:effectLst/>
                        <a:latin typeface="Minion Pro" charset="0"/>
                        <a:ea typeface="Minion Pro" charset="0"/>
                        <a:cs typeface="Minion Pro" charset="0"/>
                      </a:endParaRPr>
                    </a:p>
                  </a:txBody>
                  <a:tcPr marL="6350" marR="6350" marT="6350" marB="0" anchor="b"/>
                </a:tc>
                <a:tc>
                  <a:txBody>
                    <a:bodyPr/>
                    <a:lstStyle/>
                    <a:p>
                      <a:pPr algn="ctr" fontAlgn="b"/>
                      <a:r>
                        <a:rPr lang="is-IS" sz="2800" u="none" strike="noStrike" dirty="0">
                          <a:effectLst/>
                          <a:latin typeface="Minion Pro" charset="0"/>
                          <a:ea typeface="Minion Pro" charset="0"/>
                          <a:cs typeface="Minion Pro" charset="0"/>
                        </a:rPr>
                        <a:t>25</a:t>
                      </a:r>
                      <a:endParaRPr lang="is-IS" sz="2800" b="0" i="0" u="none" strike="noStrike" dirty="0">
                        <a:solidFill>
                          <a:srgbClr val="000000"/>
                        </a:solidFill>
                        <a:effectLst/>
                        <a:latin typeface="Minion Pro" charset="0"/>
                        <a:ea typeface="Minion Pro" charset="0"/>
                        <a:cs typeface="Minion Pro" charset="0"/>
                      </a:endParaRPr>
                    </a:p>
                  </a:txBody>
                  <a:tcPr marL="6350" marR="6350" marT="6350" marB="0" anchor="b"/>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595957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linguistics in the university</a:t>
            </a:r>
          </a:p>
        </p:txBody>
      </p:sp>
      <p:sp>
        <p:nvSpPr>
          <p:cNvPr id="3" name="Content Placeholder 2"/>
          <p:cNvSpPr>
            <a:spLocks noGrp="1"/>
          </p:cNvSpPr>
          <p:nvPr>
            <p:ph idx="1"/>
          </p:nvPr>
        </p:nvSpPr>
        <p:spPr/>
        <p:txBody>
          <a:bodyPr>
            <a:normAutofit fontScale="92500" lnSpcReduction="20000"/>
          </a:bodyPr>
          <a:lstStyle/>
          <a:p>
            <a:r>
              <a:rPr lang="en-US" dirty="0"/>
              <a:t>Contributions to make to the broader university</a:t>
            </a:r>
          </a:p>
          <a:p>
            <a:pPr lvl="1"/>
            <a:r>
              <a:rPr lang="en-US" dirty="0"/>
              <a:t>In giving students a voice in the academic community</a:t>
            </a:r>
          </a:p>
          <a:p>
            <a:r>
              <a:rPr lang="en-US" dirty="0"/>
              <a:t>Collaboration across disciplinary lines </a:t>
            </a:r>
          </a:p>
          <a:p>
            <a:pPr lvl="1"/>
            <a:r>
              <a:rPr lang="en-US" dirty="0"/>
              <a:t>To reach more students </a:t>
            </a:r>
          </a:p>
          <a:p>
            <a:pPr lvl="1"/>
            <a:r>
              <a:rPr lang="en-US" dirty="0"/>
              <a:t>Provide pedagogical scaffolding</a:t>
            </a:r>
          </a:p>
          <a:p>
            <a:pPr lvl="1"/>
            <a:r>
              <a:rPr lang="en-US" dirty="0"/>
              <a:t>Research collaboration &amp; programmatic collaboration</a:t>
            </a:r>
          </a:p>
          <a:p>
            <a:r>
              <a:rPr lang="en-US" dirty="0"/>
              <a:t>Goals of the programmatic initiatives </a:t>
            </a:r>
          </a:p>
          <a:p>
            <a:pPr lvl="1"/>
            <a:r>
              <a:rPr lang="en-US" dirty="0"/>
              <a:t>Ease first year students into the academic discourse community </a:t>
            </a:r>
          </a:p>
          <a:p>
            <a:pPr lvl="1"/>
            <a:r>
              <a:rPr lang="en-US" dirty="0"/>
              <a:t>Provide resources for helping faculty and staff do this</a:t>
            </a:r>
          </a:p>
          <a:p>
            <a:r>
              <a:rPr lang="en-US" dirty="0"/>
              <a:t>Experimentation with methods, spaces, and processes to deal with larger problems</a:t>
            </a:r>
          </a:p>
          <a:p>
            <a:pPr lvl="1"/>
            <a:r>
              <a:rPr lang="en-US" dirty="0"/>
              <a:t>leave the comfortable ground we have known</a:t>
            </a:r>
          </a:p>
        </p:txBody>
      </p:sp>
    </p:spTree>
    <p:extLst>
      <p:ext uri="{BB962C8B-B14F-4D97-AF65-F5344CB8AC3E}">
        <p14:creationId xmlns:p14="http://schemas.microsoft.com/office/powerpoint/2010/main" val="1720552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thanks </a:t>
            </a:r>
            <a:r>
              <a:rPr lang="en-US" dirty="0" err="1"/>
              <a:t>yall</a:t>
            </a:r>
            <a:endParaRPr lang="en-US" dirty="0"/>
          </a:p>
        </p:txBody>
      </p:sp>
      <p:sp>
        <p:nvSpPr>
          <p:cNvPr id="3" name="Content Placeholder 2"/>
          <p:cNvSpPr>
            <a:spLocks noGrp="1"/>
          </p:cNvSpPr>
          <p:nvPr>
            <p:ph idx="1"/>
          </p:nvPr>
        </p:nvSpPr>
        <p:spPr/>
        <p:txBody>
          <a:bodyPr/>
          <a:lstStyle/>
          <a:p>
            <a:pPr marL="0" lvl="0" indent="0">
              <a:lnSpc>
                <a:spcPct val="100000"/>
              </a:lnSpc>
              <a:spcBef>
                <a:spcPts val="0"/>
              </a:spcBef>
              <a:buNone/>
            </a:pPr>
            <a:r>
              <a:rPr lang="en-US" dirty="0"/>
              <a:t>CCU’s Digital Badge home page: </a:t>
            </a:r>
            <a:r>
              <a:rPr lang="en-US" dirty="0">
                <a:hlinkClick r:id="rId3"/>
              </a:rPr>
              <a:t>ccc.coastal.edu</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a:t>J. Daniel Hasty: </a:t>
            </a:r>
            <a:r>
              <a:rPr lang="en-US" dirty="0">
                <a:hlinkClick r:id="rId4"/>
              </a:rPr>
              <a:t>jhasty@coastal.edu</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indent="0">
              <a:lnSpc>
                <a:spcPct val="100000"/>
              </a:lnSpc>
              <a:spcBef>
                <a:spcPts val="0"/>
              </a:spcBef>
              <a:buNone/>
            </a:pPr>
            <a:r>
              <a:rPr lang="en-US" dirty="0"/>
              <a:t>Becky Childs: </a:t>
            </a:r>
            <a:r>
              <a:rPr lang="en-US" dirty="0">
                <a:hlinkClick r:id="rId5"/>
              </a:rPr>
              <a:t>rchilds@coastal.edu</a:t>
            </a:r>
            <a:endParaRPr lang="en-US" dirty="0"/>
          </a:p>
          <a:p>
            <a:pPr marL="0" indent="0">
              <a:lnSpc>
                <a:spcPct val="100000"/>
              </a:lnSpc>
              <a:spcBef>
                <a:spcPts val="0"/>
              </a:spcBef>
              <a:buNone/>
            </a:pPr>
            <a:endParaRPr lang="en-US" dirty="0"/>
          </a:p>
          <a:p>
            <a:pPr marL="0" indent="0">
              <a:lnSpc>
                <a:spcPct val="100000"/>
              </a:lnSpc>
              <a:spcBef>
                <a:spcPts val="0"/>
              </a:spcBef>
              <a:buNone/>
            </a:pPr>
            <a:r>
              <a:rPr lang="en-US" dirty="0"/>
              <a:t>Denise </a:t>
            </a:r>
            <a:r>
              <a:rPr lang="en-US" dirty="0" err="1"/>
              <a:t>Paster</a:t>
            </a:r>
            <a:r>
              <a:rPr lang="en-US" dirty="0"/>
              <a:t>: </a:t>
            </a:r>
            <a:r>
              <a:rPr lang="en-US" dirty="0">
                <a:hlinkClick r:id="rId6"/>
              </a:rPr>
              <a:t>dpaster@coastal.edu</a:t>
            </a:r>
            <a:endParaRPr lang="en-US" dirty="0"/>
          </a:p>
          <a:p>
            <a:pPr marL="0" indent="0">
              <a:lnSpc>
                <a:spcPct val="100000"/>
              </a:lnSpc>
              <a:spcBef>
                <a:spcPts val="0"/>
              </a:spcBef>
              <a:buNone/>
            </a:pPr>
            <a:r>
              <a:rPr lang="en-US" dirty="0"/>
              <a:t>	Coordinator of FYC at Coastal Carolina University</a:t>
            </a:r>
          </a:p>
          <a:p>
            <a:pPr marL="0" indent="0">
              <a:lnSpc>
                <a:spcPct val="100000"/>
              </a:lnSpc>
              <a:spcBef>
                <a:spcPts val="0"/>
              </a:spcBef>
              <a:buNone/>
            </a:pPr>
            <a:endParaRPr lang="en-US" dirty="0"/>
          </a:p>
          <a:p>
            <a:pPr marL="0" indent="0">
              <a:lnSpc>
                <a:spcPct val="100000"/>
              </a:lnSpc>
              <a:spcBef>
                <a:spcPts val="0"/>
              </a:spcBef>
              <a:buNone/>
            </a:pPr>
            <a:endParaRPr lang="en-US" dirty="0"/>
          </a:p>
        </p:txBody>
      </p:sp>
    </p:spTree>
    <p:extLst>
      <p:ext uri="{BB962C8B-B14F-4D97-AF65-F5344CB8AC3E}">
        <p14:creationId xmlns:p14="http://schemas.microsoft.com/office/powerpoint/2010/main" val="69915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pedagogical reasons</a:t>
            </a:r>
          </a:p>
        </p:txBody>
      </p:sp>
      <p:sp>
        <p:nvSpPr>
          <p:cNvPr id="3" name="Content Placeholder 2"/>
          <p:cNvSpPr>
            <a:spLocks noGrp="1"/>
          </p:cNvSpPr>
          <p:nvPr>
            <p:ph idx="1"/>
          </p:nvPr>
        </p:nvSpPr>
        <p:spPr/>
        <p:txBody>
          <a:bodyPr>
            <a:normAutofit fontScale="92500" lnSpcReduction="20000"/>
          </a:bodyPr>
          <a:lstStyle/>
          <a:p>
            <a:r>
              <a:rPr lang="en-US" dirty="0" err="1"/>
              <a:t>Bartolomea</a:t>
            </a:r>
            <a:r>
              <a:rPr lang="en-US" dirty="0"/>
              <a:t> (1986) </a:t>
            </a:r>
          </a:p>
          <a:p>
            <a:pPr lvl="1"/>
            <a:r>
              <a:rPr lang="en-US" sz="2800" dirty="0"/>
              <a:t>An introduction to academic discourse should be a part of every writing class</a:t>
            </a:r>
          </a:p>
          <a:p>
            <a:r>
              <a:rPr lang="en-US" dirty="0" err="1"/>
              <a:t>Kutz</a:t>
            </a:r>
            <a:r>
              <a:rPr lang="en-US" dirty="0"/>
              <a:t> (1993, 1997)</a:t>
            </a:r>
          </a:p>
          <a:p>
            <a:pPr lvl="1"/>
            <a:r>
              <a:rPr lang="en-US" sz="2800" dirty="0"/>
              <a:t>Multiple discourse communities, competence</a:t>
            </a:r>
          </a:p>
          <a:p>
            <a:r>
              <a:rPr lang="en-US" sz="3000" dirty="0" err="1"/>
              <a:t>Shor</a:t>
            </a:r>
            <a:r>
              <a:rPr lang="en-US" sz="3000" dirty="0"/>
              <a:t> (1999)</a:t>
            </a:r>
          </a:p>
          <a:p>
            <a:pPr lvl="1"/>
            <a:r>
              <a:rPr lang="en-US" sz="2800" dirty="0"/>
              <a:t>Critical literacy</a:t>
            </a:r>
          </a:p>
          <a:p>
            <a:r>
              <a:rPr lang="en-US" dirty="0"/>
              <a:t>Banks (2015) CCCC Chair Address</a:t>
            </a:r>
          </a:p>
          <a:p>
            <a:pPr lvl="1"/>
            <a:r>
              <a:rPr lang="en-US" dirty="0"/>
              <a:t>“imaginative teaching and scholarship that makes people feel welcome in the process”</a:t>
            </a:r>
          </a:p>
          <a:p>
            <a:r>
              <a:rPr lang="en-US" dirty="0"/>
              <a:t>Composition theorists concerned with bringing students into the academic discourse community</a:t>
            </a:r>
          </a:p>
          <a:p>
            <a:pPr lvl="1"/>
            <a:r>
              <a:rPr lang="en-US" dirty="0"/>
              <a:t>And promoting multiple literacies </a:t>
            </a:r>
          </a:p>
          <a:p>
            <a:endParaRPr lang="en-US" dirty="0"/>
          </a:p>
        </p:txBody>
      </p:sp>
    </p:spTree>
    <p:extLst>
      <p:ext uri="{BB962C8B-B14F-4D97-AF65-F5344CB8AC3E}">
        <p14:creationId xmlns:p14="http://schemas.microsoft.com/office/powerpoint/2010/main" val="2367863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sociolinguistics reasons</a:t>
            </a:r>
          </a:p>
        </p:txBody>
      </p:sp>
      <p:sp>
        <p:nvSpPr>
          <p:cNvPr id="3" name="Content Placeholder 2"/>
          <p:cNvSpPr>
            <a:spLocks noGrp="1"/>
          </p:cNvSpPr>
          <p:nvPr>
            <p:ph idx="1"/>
          </p:nvPr>
        </p:nvSpPr>
        <p:spPr/>
        <p:txBody>
          <a:bodyPr>
            <a:normAutofit/>
          </a:bodyPr>
          <a:lstStyle/>
          <a:p>
            <a:r>
              <a:rPr lang="en-US" dirty="0"/>
              <a:t>All spoken languages are equal in linguistic terms (Lippi-Green 2012)</a:t>
            </a:r>
          </a:p>
          <a:p>
            <a:r>
              <a:rPr lang="en-US" dirty="0"/>
              <a:t>Language/dialect is culture (</a:t>
            </a:r>
            <a:r>
              <a:rPr lang="en-US" dirty="0" err="1"/>
              <a:t>Labov</a:t>
            </a:r>
            <a:r>
              <a:rPr lang="en-US" dirty="0"/>
              <a:t> 1963, 1966, 1972)</a:t>
            </a:r>
          </a:p>
          <a:p>
            <a:pPr lvl="1"/>
            <a:r>
              <a:rPr lang="en-US" dirty="0"/>
              <a:t>Accepting a new dialect means accepting a new culture</a:t>
            </a:r>
          </a:p>
          <a:p>
            <a:pPr lvl="1"/>
            <a:r>
              <a:rPr lang="en-US" dirty="0"/>
              <a:t>Rejecting the home dialects means rejecting the home culture</a:t>
            </a:r>
          </a:p>
          <a:p>
            <a:r>
              <a:rPr lang="en-US" dirty="0"/>
              <a:t>Acquiring the “Language of Wider Communication” without rejecting the home language (Smitherman 1995)</a:t>
            </a:r>
          </a:p>
          <a:p>
            <a:r>
              <a:rPr lang="en-US" dirty="0"/>
              <a:t>Using the home language to teach LWC</a:t>
            </a:r>
          </a:p>
          <a:p>
            <a:pPr lvl="1"/>
            <a:r>
              <a:rPr lang="en-US" dirty="0"/>
              <a:t>Cheshire 2005, </a:t>
            </a:r>
            <a:r>
              <a:rPr lang="en-US" dirty="0" err="1"/>
              <a:t>Reaser</a:t>
            </a:r>
            <a:r>
              <a:rPr lang="en-US" dirty="0"/>
              <a:t> and </a:t>
            </a:r>
            <a:r>
              <a:rPr lang="en-US" dirty="0" err="1"/>
              <a:t>Adger</a:t>
            </a:r>
            <a:r>
              <a:rPr lang="en-US" dirty="0"/>
              <a:t> 2008, Wolfram, </a:t>
            </a:r>
            <a:r>
              <a:rPr lang="en-US" dirty="0" err="1"/>
              <a:t>Adger</a:t>
            </a:r>
            <a:r>
              <a:rPr lang="en-US" dirty="0"/>
              <a:t>, and Christian 1999</a:t>
            </a:r>
          </a:p>
          <a:p>
            <a:r>
              <a:rPr lang="en-US" dirty="0"/>
              <a:t>Multicultural Education (Charity </a:t>
            </a:r>
            <a:r>
              <a:rPr lang="en-US" dirty="0" err="1"/>
              <a:t>Hudley</a:t>
            </a:r>
            <a:r>
              <a:rPr lang="en-US" dirty="0"/>
              <a:t> and </a:t>
            </a:r>
            <a:r>
              <a:rPr lang="en-US" dirty="0" err="1"/>
              <a:t>Mallinson</a:t>
            </a:r>
            <a:r>
              <a:rPr lang="en-US" dirty="0"/>
              <a:t> 2011)</a:t>
            </a:r>
          </a:p>
          <a:p>
            <a:endParaRPr lang="en-US" dirty="0"/>
          </a:p>
        </p:txBody>
      </p:sp>
    </p:spTree>
    <p:extLst>
      <p:ext uri="{BB962C8B-B14F-4D97-AF65-F5344CB8AC3E}">
        <p14:creationId xmlns:p14="http://schemas.microsoft.com/office/powerpoint/2010/main" val="2991900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integrating linguistics in FYC </a:t>
            </a:r>
          </a:p>
        </p:txBody>
      </p:sp>
      <p:sp>
        <p:nvSpPr>
          <p:cNvPr id="3" name="Content Placeholder 2"/>
          <p:cNvSpPr>
            <a:spLocks noGrp="1"/>
          </p:cNvSpPr>
          <p:nvPr>
            <p:ph idx="1"/>
          </p:nvPr>
        </p:nvSpPr>
        <p:spPr/>
        <p:txBody>
          <a:bodyPr/>
          <a:lstStyle/>
          <a:p>
            <a:r>
              <a:rPr lang="en-US" sz="3200" dirty="0"/>
              <a:t>Digital badges on language and identity</a:t>
            </a:r>
          </a:p>
          <a:p>
            <a:pPr lvl="1"/>
            <a:r>
              <a:rPr lang="en-US" dirty="0"/>
              <a:t>In the first and second required writing courses (ENGL 101 and 102)</a:t>
            </a:r>
          </a:p>
          <a:p>
            <a:pPr lvl="1"/>
            <a:r>
              <a:rPr lang="en-US" dirty="0"/>
              <a:t>Focus on meta-discursive commentary and stylistic writing practice</a:t>
            </a:r>
          </a:p>
          <a:p>
            <a:pPr lvl="1"/>
            <a:r>
              <a:rPr lang="en-US" dirty="0"/>
              <a:t>3 badges: </a:t>
            </a:r>
          </a:p>
          <a:p>
            <a:pPr lvl="2"/>
            <a:r>
              <a:rPr lang="en-US" dirty="0"/>
              <a:t>Shifting Styles I and Wordsmithing (101)</a:t>
            </a:r>
          </a:p>
          <a:p>
            <a:pPr lvl="2"/>
            <a:r>
              <a:rPr lang="en-US" dirty="0"/>
              <a:t>Shifting Styles II (102)</a:t>
            </a:r>
          </a:p>
          <a:p>
            <a:r>
              <a:rPr lang="en-US" sz="3200" dirty="0"/>
              <a:t>Workshops for writing teachers</a:t>
            </a:r>
          </a:p>
          <a:p>
            <a:pPr lvl="1"/>
            <a:r>
              <a:rPr lang="en-US" dirty="0"/>
              <a:t>Help situate the importance of language diversity and its relationship to student success</a:t>
            </a:r>
          </a:p>
          <a:p>
            <a:endParaRPr lang="en-US" dirty="0"/>
          </a:p>
        </p:txBody>
      </p:sp>
    </p:spTree>
    <p:extLst>
      <p:ext uri="{BB962C8B-B14F-4D97-AF65-F5344CB8AC3E}">
        <p14:creationId xmlns:p14="http://schemas.microsoft.com/office/powerpoint/2010/main" val="33579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shifting styles badge (101)</a:t>
            </a:r>
          </a:p>
        </p:txBody>
      </p:sp>
      <p:sp>
        <p:nvSpPr>
          <p:cNvPr id="3" name="Content Placeholder 2"/>
          <p:cNvSpPr>
            <a:spLocks noGrp="1"/>
          </p:cNvSpPr>
          <p:nvPr>
            <p:ph idx="1"/>
          </p:nvPr>
        </p:nvSpPr>
        <p:spPr/>
        <p:txBody>
          <a:bodyPr>
            <a:normAutofit/>
          </a:bodyPr>
          <a:lstStyle/>
          <a:p>
            <a:r>
              <a:rPr lang="en-US" dirty="0"/>
              <a:t>Video and text explaining the importance of students’ home language</a:t>
            </a:r>
          </a:p>
          <a:p>
            <a:pPr lvl="1"/>
            <a:r>
              <a:rPr lang="en-US" dirty="0"/>
              <a:t>Contextualized in terms of mode, audience, and purpose</a:t>
            </a:r>
          </a:p>
          <a:p>
            <a:r>
              <a:rPr lang="en-US" dirty="0"/>
              <a:t>Assignment asking students to respond to and discuss attitudes towards different language styles (both spoken and written)</a:t>
            </a:r>
          </a:p>
          <a:p>
            <a:pPr lvl="1"/>
            <a:r>
              <a:rPr lang="en-US" dirty="0"/>
              <a:t>“This badge certifies that students have an understanding of the variety of language styles that they utilize daily and the attitudes that we have about different language styles.”</a:t>
            </a:r>
          </a:p>
          <a:p>
            <a:pPr lvl="1"/>
            <a:r>
              <a:rPr lang="en-US" dirty="0">
                <a:hlinkClick r:id="rId3"/>
              </a:rPr>
              <a:t>http://ccc.coastal.edu/index.php/task/shifting-styles/</a:t>
            </a:r>
            <a:endParaRPr lang="en-US" dirty="0"/>
          </a:p>
          <a:p>
            <a:pPr lvl="1"/>
            <a:endParaRPr lang="en-US" dirty="0"/>
          </a:p>
          <a:p>
            <a:pPr marL="114300" indent="0">
              <a:buNone/>
            </a:pPr>
            <a:endParaRPr lang="sk-SK" sz="2400" dirty="0"/>
          </a:p>
          <a:p>
            <a:pPr lvl="1"/>
            <a:endParaRPr lang="en-US" dirty="0"/>
          </a:p>
          <a:p>
            <a:pPr lvl="1"/>
            <a:endParaRPr lang="en-US" dirty="0"/>
          </a:p>
          <a:p>
            <a:pPr lvl="1"/>
            <a:endParaRPr lang="en-US" dirty="0"/>
          </a:p>
        </p:txBody>
      </p:sp>
      <p:pic>
        <p:nvPicPr>
          <p:cNvPr id="6" name="Picture 5"/>
          <p:cNvPicPr>
            <a:picLocks noChangeAspect="1"/>
          </p:cNvPicPr>
          <p:nvPr/>
        </p:nvPicPr>
        <p:blipFill>
          <a:blip r:embed="rId4"/>
          <a:stretch>
            <a:fillRect/>
          </a:stretch>
        </p:blipFill>
        <p:spPr>
          <a:xfrm>
            <a:off x="9554855" y="0"/>
            <a:ext cx="1825625" cy="1825625"/>
          </a:xfrm>
          <a:prstGeom prst="rect">
            <a:avLst/>
          </a:prstGeom>
        </p:spPr>
      </p:pic>
    </p:spTree>
    <p:extLst>
      <p:ext uri="{BB962C8B-B14F-4D97-AF65-F5344CB8AC3E}">
        <p14:creationId xmlns:p14="http://schemas.microsoft.com/office/powerpoint/2010/main" val="335118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wordsmithing badge (101)</a:t>
            </a:r>
          </a:p>
        </p:txBody>
      </p:sp>
      <p:sp>
        <p:nvSpPr>
          <p:cNvPr id="3" name="Content Placeholder 2"/>
          <p:cNvSpPr>
            <a:spLocks noGrp="1"/>
          </p:cNvSpPr>
          <p:nvPr>
            <p:ph idx="1"/>
          </p:nvPr>
        </p:nvSpPr>
        <p:spPr/>
        <p:txBody>
          <a:bodyPr>
            <a:normAutofit/>
          </a:bodyPr>
          <a:lstStyle/>
          <a:p>
            <a:r>
              <a:rPr lang="en-US" dirty="0"/>
              <a:t>Text discusses the rhetorical impact of sentence level revisions</a:t>
            </a:r>
          </a:p>
          <a:p>
            <a:pPr lvl="1"/>
            <a:r>
              <a:rPr lang="en-US" dirty="0"/>
              <a:t>Problematizing a prescriptivist view of grammar expressed in Weird Al’s “Word Crimes” parody with Lauren Squire’s “25 Questions for Teaching with ‘Word Crimes’”</a:t>
            </a:r>
          </a:p>
          <a:p>
            <a:r>
              <a:rPr lang="en-US" dirty="0"/>
              <a:t>Students write a paragraph discussing grammatical change and “rule breaking” in the mode of a social media post</a:t>
            </a:r>
          </a:p>
          <a:p>
            <a:pPr lvl="1"/>
            <a:r>
              <a:rPr lang="en-US" dirty="0"/>
              <a:t>Take a single sentence and experiment writing it multiple ways</a:t>
            </a:r>
          </a:p>
          <a:p>
            <a:pPr lvl="1"/>
            <a:r>
              <a:rPr lang="en-US" dirty="0"/>
              <a:t>Write a 2</a:t>
            </a:r>
            <a:r>
              <a:rPr lang="en-US" baseline="30000" dirty="0"/>
              <a:t>nd</a:t>
            </a:r>
            <a:r>
              <a:rPr lang="en-US" dirty="0"/>
              <a:t> paragraph in a formal, academic mode</a:t>
            </a:r>
          </a:p>
          <a:p>
            <a:pPr lvl="1"/>
            <a:r>
              <a:rPr lang="en-US" dirty="0"/>
              <a:t>Write a 3</a:t>
            </a:r>
            <a:r>
              <a:rPr lang="en-US" baseline="30000" dirty="0"/>
              <a:t>rd</a:t>
            </a:r>
            <a:r>
              <a:rPr lang="en-US" dirty="0"/>
              <a:t> reflection paragraph</a:t>
            </a:r>
          </a:p>
          <a:p>
            <a:pPr lvl="1"/>
            <a:r>
              <a:rPr lang="en-US" dirty="0">
                <a:hlinkClick r:id="rId3"/>
              </a:rPr>
              <a:t>http://ccc.coastal.edu/index.php/task/wordsmithing-2/</a:t>
            </a:r>
            <a:endParaRPr lang="en-US" dirty="0"/>
          </a:p>
        </p:txBody>
      </p:sp>
      <p:pic>
        <p:nvPicPr>
          <p:cNvPr id="4" name="Picture 3"/>
          <p:cNvPicPr>
            <a:picLocks noChangeAspect="1"/>
          </p:cNvPicPr>
          <p:nvPr/>
        </p:nvPicPr>
        <p:blipFill>
          <a:blip r:embed="rId4"/>
          <a:stretch>
            <a:fillRect/>
          </a:stretch>
        </p:blipFill>
        <p:spPr>
          <a:xfrm>
            <a:off x="9541933" y="13758"/>
            <a:ext cx="1811867" cy="1811867"/>
          </a:xfrm>
          <a:prstGeom prst="rect">
            <a:avLst/>
          </a:prstGeom>
        </p:spPr>
      </p:pic>
    </p:spTree>
    <p:extLst>
      <p:ext uri="{BB962C8B-B14F-4D97-AF65-F5344CB8AC3E}">
        <p14:creationId xmlns:p14="http://schemas.microsoft.com/office/powerpoint/2010/main" val="1211348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shifting styles II badge (102)</a:t>
            </a:r>
          </a:p>
        </p:txBody>
      </p:sp>
      <p:sp>
        <p:nvSpPr>
          <p:cNvPr id="3" name="Content Placeholder 2"/>
          <p:cNvSpPr>
            <a:spLocks noGrp="1"/>
          </p:cNvSpPr>
          <p:nvPr>
            <p:ph idx="1"/>
          </p:nvPr>
        </p:nvSpPr>
        <p:spPr/>
        <p:txBody>
          <a:bodyPr/>
          <a:lstStyle/>
          <a:p>
            <a:r>
              <a:rPr lang="en-US" dirty="0"/>
              <a:t>Text discusses different communication situations, different audiences, and the expectations of these</a:t>
            </a:r>
          </a:p>
          <a:p>
            <a:pPr lvl="1"/>
            <a:r>
              <a:rPr lang="en-US" dirty="0"/>
              <a:t>Valuing both academic and non-academic modes</a:t>
            </a:r>
          </a:p>
          <a:p>
            <a:r>
              <a:rPr lang="en-US" dirty="0"/>
              <a:t>Assignment asking students to communicate the same message in different modes directed at different audiences</a:t>
            </a:r>
          </a:p>
          <a:p>
            <a:pPr lvl="1"/>
            <a:r>
              <a:rPr lang="en-US" dirty="0"/>
              <a:t>“The content in this badge asks you to consider the multitude of ways you might convey information depending on different elements. Upon completion, you will be more responsive to your readers’ expectations.”</a:t>
            </a:r>
          </a:p>
          <a:p>
            <a:pPr lvl="1"/>
            <a:r>
              <a:rPr lang="en-US" dirty="0">
                <a:hlinkClick r:id="rId3"/>
              </a:rPr>
              <a:t>http://ccc.coastal.edu/index.php/task/102-badge-4/</a:t>
            </a:r>
            <a:endParaRPr lang="en-US" dirty="0"/>
          </a:p>
        </p:txBody>
      </p:sp>
      <p:pic>
        <p:nvPicPr>
          <p:cNvPr id="4" name="Picture 3"/>
          <p:cNvPicPr>
            <a:picLocks noChangeAspect="1"/>
          </p:cNvPicPr>
          <p:nvPr/>
        </p:nvPicPr>
        <p:blipFill>
          <a:blip r:embed="rId4"/>
          <a:stretch>
            <a:fillRect/>
          </a:stretch>
        </p:blipFill>
        <p:spPr>
          <a:xfrm>
            <a:off x="9560989" y="32814"/>
            <a:ext cx="1792811" cy="1792811"/>
          </a:xfrm>
          <a:prstGeom prst="rect">
            <a:avLst/>
          </a:prstGeom>
        </p:spPr>
      </p:pic>
    </p:spTree>
    <p:extLst>
      <p:ext uri="{BB962C8B-B14F-4D97-AF65-F5344CB8AC3E}">
        <p14:creationId xmlns:p14="http://schemas.microsoft.com/office/powerpoint/2010/main" val="1375074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reactions</a:t>
            </a:r>
          </a:p>
        </p:txBody>
      </p:sp>
      <p:sp>
        <p:nvSpPr>
          <p:cNvPr id="3" name="Content Placeholder 2"/>
          <p:cNvSpPr>
            <a:spLocks noGrp="1"/>
          </p:cNvSpPr>
          <p:nvPr>
            <p:ph idx="1"/>
          </p:nvPr>
        </p:nvSpPr>
        <p:spPr/>
        <p:txBody>
          <a:bodyPr/>
          <a:lstStyle/>
          <a:p>
            <a:r>
              <a:rPr lang="en-US" dirty="0"/>
              <a:t>Survey following Shifting Styles II badge (n=2,935)</a:t>
            </a:r>
          </a:p>
          <a:p>
            <a:r>
              <a:rPr lang="en-US" dirty="0"/>
              <a:t>Changes made between audiences/modes</a:t>
            </a:r>
          </a:p>
          <a:p>
            <a:pPr lvl="1"/>
            <a:r>
              <a:rPr lang="en-US" dirty="0"/>
              <a:t>Self-reported, meta-discursive commentary </a:t>
            </a:r>
          </a:p>
          <a:p>
            <a:r>
              <a:rPr lang="en-US" dirty="0"/>
              <a:t>Major motivations &amp; primary focus for each audience</a:t>
            </a:r>
          </a:p>
          <a:p>
            <a:r>
              <a:rPr lang="en-US" dirty="0"/>
              <a:t>Perceived comfort level with each audience/mode</a:t>
            </a:r>
          </a:p>
          <a:p>
            <a:endParaRPr lang="en-US" dirty="0"/>
          </a:p>
        </p:txBody>
      </p:sp>
    </p:spTree>
    <p:extLst>
      <p:ext uri="{BB962C8B-B14F-4D97-AF65-F5344CB8AC3E}">
        <p14:creationId xmlns:p14="http://schemas.microsoft.com/office/powerpoint/2010/main" val="1240620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2359</TotalTime>
  <Words>1789</Words>
  <Application>Microsoft Macintosh PowerPoint</Application>
  <PresentationFormat>Widescreen</PresentationFormat>
  <Paragraphs>449</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Mangal</vt:lpstr>
      <vt:lpstr>Minion Pro</vt:lpstr>
      <vt:lpstr>Verdana</vt:lpstr>
      <vt:lpstr>Office Theme</vt:lpstr>
      <vt:lpstr>Sociolinguistic partnerships  in the university:  The effects of linguistic materials  in First Year Composition</vt:lpstr>
      <vt:lpstr>practical reasons</vt:lpstr>
      <vt:lpstr>pedagogical reasons</vt:lpstr>
      <vt:lpstr>sociolinguistics reasons</vt:lpstr>
      <vt:lpstr>integrating linguistics in FYC </vt:lpstr>
      <vt:lpstr>shifting styles badge (101)</vt:lpstr>
      <vt:lpstr>wordsmithing badge (101)</vt:lpstr>
      <vt:lpstr>shifting styles II badge (102)</vt:lpstr>
      <vt:lpstr>student reactions</vt:lpstr>
      <vt:lpstr>stylistic changes</vt:lpstr>
      <vt:lpstr>primary motivations</vt:lpstr>
      <vt:lpstr>comfort level</vt:lpstr>
      <vt:lpstr>students’ meta-awareness</vt:lpstr>
      <vt:lpstr>effect of badges</vt:lpstr>
      <vt:lpstr>instructor reactions</vt:lpstr>
      <vt:lpstr>badges assigned</vt:lpstr>
      <vt:lpstr>badge usefulness</vt:lpstr>
      <vt:lpstr>why badges aren’t assigned</vt:lpstr>
      <vt:lpstr>typical student</vt:lpstr>
      <vt:lpstr>ideal student</vt:lpstr>
      <vt:lpstr>linguistics in the university</vt:lpstr>
      <vt:lpstr>thanks yall</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Hasty</dc:creator>
  <cp:lastModifiedBy>Daniel Hasty</cp:lastModifiedBy>
  <cp:revision>93</cp:revision>
  <dcterms:created xsi:type="dcterms:W3CDTF">2017-10-28T17:49:36Z</dcterms:created>
  <dcterms:modified xsi:type="dcterms:W3CDTF">2018-05-23T15:06:44Z</dcterms:modified>
</cp:coreProperties>
</file>